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4" r:id="rId3"/>
  </p:sldMasterIdLst>
  <p:notesMasterIdLst>
    <p:notesMasterId r:id="rId5"/>
  </p:notesMasterIdLst>
  <p:sldIdLst>
    <p:sldId id="257" r:id="rId4"/>
    <p:sldId id="3209" r:id="rId6"/>
    <p:sldId id="3229" r:id="rId7"/>
    <p:sldId id="3227" r:id="rId8"/>
    <p:sldId id="3232" r:id="rId9"/>
    <p:sldId id="3233" r:id="rId10"/>
    <p:sldId id="3358" r:id="rId11"/>
    <p:sldId id="3296" r:id="rId12"/>
    <p:sldId id="3215" r:id="rId13"/>
    <p:sldId id="3228" r:id="rId14"/>
    <p:sldId id="3328" r:id="rId15"/>
    <p:sldId id="3231" r:id="rId16"/>
    <p:sldId id="3267" r:id="rId17"/>
    <p:sldId id="3234" r:id="rId18"/>
    <p:sldId id="3230" r:id="rId19"/>
    <p:sldId id="3196" r:id="rId20"/>
    <p:sldId id="3235" r:id="rId21"/>
    <p:sldId id="3297" r:id="rId22"/>
    <p:sldId id="3406" r:id="rId23"/>
    <p:sldId id="3216" r:id="rId24"/>
    <p:sldId id="3217" r:id="rId25"/>
    <p:sldId id="3218" r:id="rId26"/>
    <p:sldId id="3219" r:id="rId27"/>
    <p:sldId id="3204" r:id="rId28"/>
    <p:sldId id="3197" r:id="rId29"/>
    <p:sldId id="3220" r:id="rId30"/>
    <p:sldId id="3401" r:id="rId31"/>
    <p:sldId id="3397" r:id="rId32"/>
    <p:sldId id="3396" r:id="rId33"/>
    <p:sldId id="3398" r:id="rId34"/>
    <p:sldId id="3399" r:id="rId35"/>
    <p:sldId id="3405" r:id="rId36"/>
    <p:sldId id="3400" r:id="rId37"/>
    <p:sldId id="3221" r:id="rId38"/>
    <p:sldId id="3206" r:id="rId39"/>
    <p:sldId id="3223" r:id="rId40"/>
    <p:sldId id="3208" r:id="rId41"/>
    <p:sldId id="3224" r:id="rId42"/>
    <p:sldId id="313" r:id="rId43"/>
    <p:sldId id="3189" r:id="rId44"/>
    <p:sldId id="3210" r:id="rId45"/>
    <p:sldId id="3211" r:id="rId46"/>
    <p:sldId id="3212" r:id="rId47"/>
    <p:sldId id="3213" r:id="rId48"/>
    <p:sldId id="3403" r:id="rId49"/>
    <p:sldId id="3404" r:id="rId50"/>
    <p:sldId id="3186" r:id="rId51"/>
  </p:sldIdLst>
  <p:sldSz cx="12192000" cy="6858000"/>
  <p:notesSz cx="6858000" cy="9144000"/>
  <p:embeddedFontLst>
    <p:embeddedFont>
      <p:font typeface="庞门正道标题体" panose="02010600030101010101" pitchFamily="2" charset="-122"/>
      <p:regular r:id="rId55"/>
    </p:embeddedFont>
    <p:embeddedFont>
      <p:font typeface="楷体" panose="02010609060101010101" pitchFamily="49" charset="-122"/>
      <p:regular r:id="rId56"/>
    </p:embeddedFont>
    <p:embeddedFont>
      <p:font typeface="Calibri" panose="020F0502020204030204" pitchFamily="34" charset="0"/>
      <p:regular r:id="rId57"/>
      <p:bold r:id="rId58"/>
      <p:italic r:id="rId59"/>
      <p:boldItalic r:id="rId60"/>
    </p:embeddedFont>
    <p:embeddedFont>
      <p:font typeface="微软雅黑" panose="020B0503020204020204" pitchFamily="34" charset="-122"/>
      <p:regular r:id="rId61"/>
    </p:embeddedFont>
    <p:embeddedFont>
      <p:font typeface="等线" panose="02010600030101010101" pitchFamily="2" charset="-122"/>
      <p:regular r:id="rId62"/>
    </p:embeddedFont>
    <p:embeddedFont>
      <p:font typeface="幼圆" panose="02010509060101010101" pitchFamily="49" charset="-122"/>
      <p:regular r:id="rId63"/>
    </p:embeddedFont>
    <p:embeddedFont>
      <p:font typeface="黑体" panose="02010609060101010101" charset="-122"/>
      <p:regular r:id="rId64"/>
    </p:embeddedFont>
    <p:embeddedFont>
      <p:font typeface="方正粗黑宋简体" panose="02000000000000000000" pitchFamily="2" charset="-122"/>
      <p:regular r:id="rId6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65" autoAdjust="0"/>
    <p:restoredTop sz="72527" autoAdjust="0"/>
  </p:normalViewPr>
  <p:slideViewPr>
    <p:cSldViewPr snapToGrid="0" showGuides="1">
      <p:cViewPr varScale="1">
        <p:scale>
          <a:sx n="64" d="100"/>
          <a:sy n="64" d="100"/>
        </p:scale>
        <p:origin x="600" y="40"/>
      </p:cViewPr>
      <p:guideLst>
        <p:guide orient="horz" pos="2160"/>
        <p:guide pos="385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5" Type="http://schemas.openxmlformats.org/officeDocument/2006/relationships/font" Target="fonts/font11.fntdata"/><Relationship Id="rId64" Type="http://schemas.openxmlformats.org/officeDocument/2006/relationships/font" Target="fonts/font10.fntdata"/><Relationship Id="rId63" Type="http://schemas.openxmlformats.org/officeDocument/2006/relationships/font" Target="fonts/font9.fntdata"/><Relationship Id="rId62" Type="http://schemas.openxmlformats.org/officeDocument/2006/relationships/font" Target="fonts/font8.fntdata"/><Relationship Id="rId61" Type="http://schemas.openxmlformats.org/officeDocument/2006/relationships/font" Target="fonts/font7.fntdata"/><Relationship Id="rId60" Type="http://schemas.openxmlformats.org/officeDocument/2006/relationships/font" Target="fonts/font6.fntdata"/><Relationship Id="rId6" Type="http://schemas.openxmlformats.org/officeDocument/2006/relationships/slide" Target="slides/slide2.xml"/><Relationship Id="rId59" Type="http://schemas.openxmlformats.org/officeDocument/2006/relationships/font" Target="fonts/font5.fntdata"/><Relationship Id="rId58" Type="http://schemas.openxmlformats.org/officeDocument/2006/relationships/font" Target="fonts/font4.fntdata"/><Relationship Id="rId57" Type="http://schemas.openxmlformats.org/officeDocument/2006/relationships/font" Target="fonts/font3.fntdata"/><Relationship Id="rId56" Type="http://schemas.openxmlformats.org/officeDocument/2006/relationships/font" Target="fonts/font2.fntdata"/><Relationship Id="rId55" Type="http://schemas.openxmlformats.org/officeDocument/2006/relationships/font" Target="fonts/font1.fntdata"/><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B11355E-05D3-486B-9266-E4E0C17171B5}" type="doc">
      <dgm:prSet loTypeId="urn:microsoft.com/office/officeart/2005/8/layout/radial1#1" loCatId="cycle" qsTypeId="urn:microsoft.com/office/officeart/2005/8/quickstyle/simple1#1" qsCatId="simple" csTypeId="urn:microsoft.com/office/officeart/2005/8/colors/accent1_2#1" csCatId="accent1" phldr="1"/>
      <dgm:spPr/>
      <dgm:t>
        <a:bodyPr/>
        <a:lstStyle/>
        <a:p>
          <a:endParaRPr lang="zh-CN" altLang="en-US"/>
        </a:p>
      </dgm:t>
    </dgm:pt>
    <dgm:pt modelId="{AB0BF3E8-F605-483B-A13A-5A899F5CCCCC}">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微软雅黑" panose="020B0503020204020204" pitchFamily="34" charset="-122"/>
              <a:ea typeface="微软雅黑" panose="020B0503020204020204" pitchFamily="34" charset="-122"/>
              <a:cs typeface="+mn-cs"/>
            </a:rPr>
            <a:t>基本权利</a:t>
          </a:r>
        </a:p>
      </dgm:t>
    </dgm:pt>
    <dgm:pt modelId="{00551EAD-B3A0-452C-B7C8-2F35CB776E6C}" cxnId="{63C34245-A195-4E65-B281-7E3F0190E4A0}" type="parTrans">
      <dgm:prSet/>
      <dgm:spPr/>
      <dgm:t>
        <a:bodyPr/>
        <a:lstStyle/>
        <a:p>
          <a:endParaRPr lang="zh-CN" altLang="en-US"/>
        </a:p>
      </dgm:t>
    </dgm:pt>
    <dgm:pt modelId="{7625DF91-FF27-4998-9CA5-792C80A84A2A}" cxnId="{63C34245-A195-4E65-B281-7E3F0190E4A0}" type="sibTrans">
      <dgm:prSet/>
      <dgm:spPr/>
      <dgm:t>
        <a:bodyPr/>
        <a:lstStyle/>
        <a:p>
          <a:endParaRPr lang="zh-CN" altLang="en-US"/>
        </a:p>
      </dgm:t>
    </dgm:pt>
    <dgm:pt modelId="{A7215762-ABA2-4C76-8E2B-CB0E972FD6E3}">
      <dgm:prSet phldrT="[文本]" custT="1"/>
      <dgm:spPr>
        <a:solidFill>
          <a:schemeClr val="bg2">
            <a:lumMod val="85000"/>
          </a:schemeClr>
        </a:solidFill>
      </dgm:spPr>
      <dgm: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平等权</a:t>
          </a:r>
        </a:p>
      </dgm:t>
    </dgm:pt>
    <dgm:pt modelId="{06FA2E4E-A250-46B5-AC27-D270966BFC91}" cxnId="{C3664D6D-4D20-4A98-A302-62F82EF0AFA8}" type="parTrans">
      <dgm:prSet/>
      <dgm:spPr/>
      <dgm:t>
        <a:bodyPr/>
        <a:lstStyle/>
        <a:p>
          <a:endParaRPr lang="zh-CN" altLang="en-US"/>
        </a:p>
      </dgm:t>
    </dgm:pt>
    <dgm:pt modelId="{F4E954FE-065F-494B-B339-B3270365EBDD}" cxnId="{C3664D6D-4D20-4A98-A302-62F82EF0AFA8}" type="sibTrans">
      <dgm:prSet/>
      <dgm:spPr/>
      <dgm:t>
        <a:bodyPr/>
        <a:lstStyle/>
        <a:p>
          <a:endParaRPr lang="zh-CN" altLang="en-US"/>
        </a:p>
      </dgm:t>
    </dgm:pt>
    <dgm:pt modelId="{169C6676-6F38-4F02-A0E9-2760B8C13CE2}">
      <dgm:prSet phldrT="[文本]" custT="1"/>
      <dgm:spPr>
        <a:solidFill>
          <a:schemeClr val="bg2">
            <a:lumMod val="85000"/>
          </a:schemeClr>
        </a:solidFill>
      </dgm:spPr>
      <dgm: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社会经济权利</a:t>
          </a:r>
        </a:p>
      </dgm:t>
    </dgm:pt>
    <dgm:pt modelId="{C3971431-DF79-462B-86E4-2E5AE7A50DED}" cxnId="{8A3CE988-F260-401F-ABC4-7116C55388F2}" type="parTrans">
      <dgm:prSet/>
      <dgm:spPr/>
      <dgm:t>
        <a:bodyPr/>
        <a:lstStyle/>
        <a:p>
          <a:endParaRPr lang="zh-CN" altLang="en-US"/>
        </a:p>
      </dgm:t>
    </dgm:pt>
    <dgm:pt modelId="{765AD97A-22E7-4418-BAFC-63EE0179E140}" cxnId="{8A3CE988-F260-401F-ABC4-7116C55388F2}" type="sibTrans">
      <dgm:prSet/>
      <dgm:spPr/>
      <dgm:t>
        <a:bodyPr/>
        <a:lstStyle/>
        <a:p>
          <a:endParaRPr lang="zh-CN" altLang="en-US"/>
        </a:p>
      </dgm:t>
    </dgm:pt>
    <dgm:pt modelId="{1EAFD0DD-8E2A-4969-88F4-108851A9F337}">
      <dgm:prSet phldrT="[文本]" custT="1"/>
      <dgm:spPr>
        <a:solidFill>
          <a:schemeClr val="bg2">
            <a:lumMod val="85000"/>
          </a:schemeClr>
        </a:solidFill>
      </dgm:spPr>
      <dgm: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政治权利和自由</a:t>
          </a:r>
        </a:p>
      </dgm:t>
    </dgm:pt>
    <dgm:pt modelId="{5B1113BF-436E-4C2D-BC83-F06A30DCD051}" cxnId="{8644C4F1-D0E8-4611-85F7-3D949EB80C96}" type="parTrans">
      <dgm:prSet/>
      <dgm:spPr/>
      <dgm:t>
        <a:bodyPr/>
        <a:lstStyle/>
        <a:p>
          <a:endParaRPr lang="zh-CN" altLang="en-US"/>
        </a:p>
      </dgm:t>
    </dgm:pt>
    <dgm:pt modelId="{3AFC798B-42E8-4BF5-B4B2-C9C9EAB6A6C5}" cxnId="{8644C4F1-D0E8-4611-85F7-3D949EB80C96}" type="sibTrans">
      <dgm:prSet/>
      <dgm:spPr/>
      <dgm:t>
        <a:bodyPr/>
        <a:lstStyle/>
        <a:p>
          <a:endParaRPr lang="zh-CN" altLang="en-US"/>
        </a:p>
      </dgm:t>
    </dgm:pt>
    <dgm:pt modelId="{E98E8FAD-17D6-4FC6-B8BD-981CD0462222}">
      <dgm:prSet phldrT="[文本]" custT="1"/>
      <dgm:spPr>
        <a:solidFill>
          <a:schemeClr val="bg2">
            <a:lumMod val="85000"/>
          </a:schemeClr>
        </a:solidFill>
      </dgm:spPr>
      <dgm: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人身自由</a:t>
          </a:r>
        </a:p>
      </dgm:t>
    </dgm:pt>
    <dgm:pt modelId="{96C528F4-7E71-48DF-9D27-8A8198E871C6}" cxnId="{A477C1FE-B910-4225-8787-A23285233E8C}" type="parTrans">
      <dgm:prSet/>
      <dgm:spPr/>
      <dgm:t>
        <a:bodyPr/>
        <a:lstStyle/>
        <a:p>
          <a:endParaRPr lang="zh-CN" altLang="en-US"/>
        </a:p>
      </dgm:t>
    </dgm:pt>
    <dgm:pt modelId="{6D028770-33BB-423D-BF6E-A25486EFCF12}" cxnId="{A477C1FE-B910-4225-8787-A23285233E8C}" type="sibTrans">
      <dgm:prSet/>
      <dgm:spPr/>
      <dgm:t>
        <a:bodyPr/>
        <a:lstStyle/>
        <a:p>
          <a:endParaRPr lang="zh-CN" altLang="en-US"/>
        </a:p>
      </dgm:t>
    </dgm:pt>
    <dgm:pt modelId="{DC407E69-9C1D-457A-8B1C-D61AAF541FBC}">
      <dgm:prSet phldrT="[文本]" custT="1"/>
      <dgm:spPr>
        <a:solidFill>
          <a:schemeClr val="bg2">
            <a:lumMod val="85000"/>
          </a:schemeClr>
        </a:solidFill>
      </dgm:spPr>
      <dgm: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文化教育权利和自由</a:t>
          </a:r>
        </a:p>
      </dgm:t>
    </dgm:pt>
    <dgm:pt modelId="{3FA0C86F-F0E7-432E-BFB0-DDDDCE74268B}" cxnId="{A41D6ED0-AB9C-40F8-BB05-9AA14B54A050}" type="parTrans">
      <dgm:prSet/>
      <dgm:spPr/>
      <dgm:t>
        <a:bodyPr/>
        <a:lstStyle/>
        <a:p>
          <a:endParaRPr lang="zh-CN" altLang="en-US"/>
        </a:p>
      </dgm:t>
    </dgm:pt>
    <dgm:pt modelId="{938E6081-3B61-46DE-AA85-780A741EC2E7}" cxnId="{A41D6ED0-AB9C-40F8-BB05-9AA14B54A050}" type="sibTrans">
      <dgm:prSet/>
      <dgm:spPr/>
      <dgm:t>
        <a:bodyPr/>
        <a:lstStyle/>
        <a:p>
          <a:endParaRPr lang="zh-CN" altLang="en-US"/>
        </a:p>
      </dgm:t>
    </dgm:pt>
    <dgm:pt modelId="{1E825022-7670-4CAC-9E29-C4019359A1F6}">
      <dgm:prSet phldrT="[文本]" custT="1"/>
      <dgm:spPr>
        <a:solidFill>
          <a:schemeClr val="bg2">
            <a:lumMod val="85000"/>
          </a:schemeClr>
        </a:solidFill>
      </dgm:spPr>
      <dgm:t>
        <a:bodyPr/>
        <a:lstStyle/>
        <a:p>
          <a:r>
            <a:rPr lang="zh-CN" altLang="en-US" sz="2000" b="1" dirty="0">
              <a:solidFill>
                <a:srgbClr val="FF0000"/>
              </a:solidFill>
              <a:latin typeface="微软雅黑" panose="020B0503020204020204" pitchFamily="34" charset="-122"/>
              <a:ea typeface="微软雅黑" panose="020B0503020204020204" pitchFamily="34" charset="-122"/>
            </a:rPr>
            <a:t>宗教信仰自由</a:t>
          </a:r>
        </a:p>
      </dgm:t>
    </dgm:pt>
    <dgm:pt modelId="{FDEADFC9-455B-40A3-A0C8-79ECF9AEF7D4}" cxnId="{5D01465F-C739-47E0-B116-45EDF080E448}" type="parTrans">
      <dgm:prSet/>
      <dgm:spPr/>
      <dgm:t>
        <a:bodyPr/>
        <a:lstStyle/>
        <a:p>
          <a:endParaRPr lang="zh-CN" altLang="en-US"/>
        </a:p>
      </dgm:t>
    </dgm:pt>
    <dgm:pt modelId="{DA4F4150-93F6-427E-9199-1107F56B319D}" cxnId="{5D01465F-C739-47E0-B116-45EDF080E448}" type="sibTrans">
      <dgm:prSet/>
      <dgm:spPr/>
      <dgm:t>
        <a:bodyPr/>
        <a:lstStyle/>
        <a:p>
          <a:endParaRPr lang="zh-CN" altLang="en-US"/>
        </a:p>
      </dgm:t>
    </dgm:pt>
    <dgm:pt modelId="{E9171692-45EC-40A7-92F7-3D6913F1CD8D}" type="pres">
      <dgm:prSet presAssocID="{8B11355E-05D3-486B-9266-E4E0C17171B5}" presName="cycle" presStyleCnt="0">
        <dgm:presLayoutVars>
          <dgm:chMax val="1"/>
          <dgm:dir/>
          <dgm:animLvl val="ctr"/>
          <dgm:resizeHandles val="exact"/>
        </dgm:presLayoutVars>
      </dgm:prSet>
      <dgm:spPr/>
    </dgm:pt>
    <dgm:pt modelId="{D31867CA-276D-4F0B-BBAB-B5BD6FE3E52D}" type="pres">
      <dgm:prSet presAssocID="{AB0BF3E8-F605-483B-A13A-5A899F5CCCCC}" presName="centerShape" presStyleLbl="node0" presStyleIdx="0" presStyleCnt="1"/>
      <dgm:spPr/>
    </dgm:pt>
    <dgm:pt modelId="{D7EA063E-8527-4CBE-8C80-C415EF2E7AAA}" type="pres">
      <dgm:prSet presAssocID="{06FA2E4E-A250-46B5-AC27-D270966BFC91}" presName="Name9" presStyleLbl="parChTrans1D2" presStyleIdx="0" presStyleCnt="6"/>
      <dgm:spPr/>
    </dgm:pt>
    <dgm:pt modelId="{0B490707-ED59-48A7-A117-4CF26330CB80}" type="pres">
      <dgm:prSet presAssocID="{06FA2E4E-A250-46B5-AC27-D270966BFC91}" presName="connTx" presStyleLbl="parChTrans1D2" presStyleIdx="0" presStyleCnt="6"/>
      <dgm:spPr/>
    </dgm:pt>
    <dgm:pt modelId="{FED5DC9A-B2A2-4A4C-8C38-0CE1BC1564A2}" type="pres">
      <dgm:prSet presAssocID="{A7215762-ABA2-4C76-8E2B-CB0E972FD6E3}" presName="node" presStyleLbl="node1" presStyleIdx="0" presStyleCnt="6" custScaleX="139338" custScaleY="74696">
        <dgm:presLayoutVars>
          <dgm:bulletEnabled val="1"/>
        </dgm:presLayoutVars>
      </dgm:prSet>
      <dgm:spPr/>
    </dgm:pt>
    <dgm:pt modelId="{D36084A2-17C5-4BAC-8760-41AA2CC5435A}" type="pres">
      <dgm:prSet presAssocID="{C3971431-DF79-462B-86E4-2E5AE7A50DED}" presName="Name9" presStyleLbl="parChTrans1D2" presStyleIdx="1" presStyleCnt="6"/>
      <dgm:spPr/>
    </dgm:pt>
    <dgm:pt modelId="{DC5882AF-21BB-406B-B8AB-C0D6D9F3E2EA}" type="pres">
      <dgm:prSet presAssocID="{C3971431-DF79-462B-86E4-2E5AE7A50DED}" presName="connTx" presStyleLbl="parChTrans1D2" presStyleIdx="1" presStyleCnt="6"/>
      <dgm:spPr/>
    </dgm:pt>
    <dgm:pt modelId="{B7B9593A-BC21-49DB-A5C8-7FE00E7A6E83}" type="pres">
      <dgm:prSet presAssocID="{169C6676-6F38-4F02-A0E9-2760B8C13CE2}" presName="node" presStyleLbl="node1" presStyleIdx="1" presStyleCnt="6" custScaleX="157884" custScaleY="127562">
        <dgm:presLayoutVars>
          <dgm:bulletEnabled val="1"/>
        </dgm:presLayoutVars>
      </dgm:prSet>
      <dgm:spPr/>
    </dgm:pt>
    <dgm:pt modelId="{34C12154-652C-43D7-878F-DB0C2D05BF63}" type="pres">
      <dgm:prSet presAssocID="{5B1113BF-436E-4C2D-BC83-F06A30DCD051}" presName="Name9" presStyleLbl="parChTrans1D2" presStyleIdx="2" presStyleCnt="6"/>
      <dgm:spPr/>
    </dgm:pt>
    <dgm:pt modelId="{BAA244C4-D234-4578-A2AE-7881A5D3FB7C}" type="pres">
      <dgm:prSet presAssocID="{5B1113BF-436E-4C2D-BC83-F06A30DCD051}" presName="connTx" presStyleLbl="parChTrans1D2" presStyleIdx="2" presStyleCnt="6"/>
      <dgm:spPr/>
    </dgm:pt>
    <dgm:pt modelId="{678A9376-FDC2-49C5-AF4E-71468BD5E662}" type="pres">
      <dgm:prSet presAssocID="{1EAFD0DD-8E2A-4969-88F4-108851A9F337}" presName="node" presStyleLbl="node1" presStyleIdx="2" presStyleCnt="6" custScaleX="160215" custScaleY="100083">
        <dgm:presLayoutVars>
          <dgm:bulletEnabled val="1"/>
        </dgm:presLayoutVars>
      </dgm:prSet>
      <dgm:spPr/>
    </dgm:pt>
    <dgm:pt modelId="{E01D86D3-7797-4F17-B182-F1D0FCAF06F4}" type="pres">
      <dgm:prSet presAssocID="{96C528F4-7E71-48DF-9D27-8A8198E871C6}" presName="Name9" presStyleLbl="parChTrans1D2" presStyleIdx="3" presStyleCnt="6"/>
      <dgm:spPr/>
    </dgm:pt>
    <dgm:pt modelId="{524D7285-C107-4947-AA87-326C81D35956}" type="pres">
      <dgm:prSet presAssocID="{96C528F4-7E71-48DF-9D27-8A8198E871C6}" presName="connTx" presStyleLbl="parChTrans1D2" presStyleIdx="3" presStyleCnt="6"/>
      <dgm:spPr/>
    </dgm:pt>
    <dgm:pt modelId="{21203EF6-2485-48AB-A733-7CA8D02D6B1C}" type="pres">
      <dgm:prSet presAssocID="{E98E8FAD-17D6-4FC6-B8BD-981CD0462222}" presName="node" presStyleLbl="node1" presStyleIdx="3" presStyleCnt="6" custScaleX="135002" custScaleY="111441">
        <dgm:presLayoutVars>
          <dgm:bulletEnabled val="1"/>
        </dgm:presLayoutVars>
      </dgm:prSet>
      <dgm:spPr/>
    </dgm:pt>
    <dgm:pt modelId="{AF63D897-6FAF-4B72-9D2A-CF5E1A9DFD32}" type="pres">
      <dgm:prSet presAssocID="{3FA0C86F-F0E7-432E-BFB0-DDDDCE74268B}" presName="Name9" presStyleLbl="parChTrans1D2" presStyleIdx="4" presStyleCnt="6"/>
      <dgm:spPr/>
    </dgm:pt>
    <dgm:pt modelId="{755FA2B0-511D-4DED-A3FD-5E5042BC7130}" type="pres">
      <dgm:prSet presAssocID="{3FA0C86F-F0E7-432E-BFB0-DDDDCE74268B}" presName="connTx" presStyleLbl="parChTrans1D2" presStyleIdx="4" presStyleCnt="6"/>
      <dgm:spPr/>
    </dgm:pt>
    <dgm:pt modelId="{86178394-A12B-48A7-BE7D-AE975F1024AA}" type="pres">
      <dgm:prSet presAssocID="{DC407E69-9C1D-457A-8B1C-D61AAF541FBC}" presName="node" presStyleLbl="node1" presStyleIdx="4" presStyleCnt="6" custScaleX="171554" custScaleY="130076">
        <dgm:presLayoutVars>
          <dgm:bulletEnabled val="1"/>
        </dgm:presLayoutVars>
      </dgm:prSet>
      <dgm:spPr/>
    </dgm:pt>
    <dgm:pt modelId="{ABB9CF6D-81A4-44CA-A91E-FFAC96B66A7D}" type="pres">
      <dgm:prSet presAssocID="{FDEADFC9-455B-40A3-A0C8-79ECF9AEF7D4}" presName="Name9" presStyleLbl="parChTrans1D2" presStyleIdx="5" presStyleCnt="6"/>
      <dgm:spPr/>
    </dgm:pt>
    <dgm:pt modelId="{452C8EF7-1756-4C2C-9F68-60ED65204761}" type="pres">
      <dgm:prSet presAssocID="{FDEADFC9-455B-40A3-A0C8-79ECF9AEF7D4}" presName="connTx" presStyleLbl="parChTrans1D2" presStyleIdx="5" presStyleCnt="6"/>
      <dgm:spPr/>
    </dgm:pt>
    <dgm:pt modelId="{A7CC238E-11AC-47DF-9CC1-B249634FB9EF}" type="pres">
      <dgm:prSet presAssocID="{1E825022-7670-4CAC-9E29-C4019359A1F6}" presName="node" presStyleLbl="node1" presStyleIdx="5" presStyleCnt="6" custScaleX="177643" custScaleY="114695">
        <dgm:presLayoutVars>
          <dgm:bulletEnabled val="1"/>
        </dgm:presLayoutVars>
      </dgm:prSet>
      <dgm:spPr/>
    </dgm:pt>
  </dgm:ptLst>
  <dgm:cxnLst>
    <dgm:cxn modelId="{5625F61C-9EC7-4B1F-9767-4C8CC96A8056}" type="presOf" srcId="{06FA2E4E-A250-46B5-AC27-D270966BFC91}" destId="{D7EA063E-8527-4CBE-8C80-C415EF2E7AAA}" srcOrd="0" destOrd="0" presId="urn:microsoft.com/office/officeart/2005/8/layout/radial1#1"/>
    <dgm:cxn modelId="{183E271F-7EB5-4837-8C99-3BA93C957EA4}" type="presOf" srcId="{E98E8FAD-17D6-4FC6-B8BD-981CD0462222}" destId="{21203EF6-2485-48AB-A733-7CA8D02D6B1C}" srcOrd="0" destOrd="0" presId="urn:microsoft.com/office/officeart/2005/8/layout/radial1#1"/>
    <dgm:cxn modelId="{75F52427-BE5C-442D-89B6-08342F6C2BD6}" type="presOf" srcId="{3FA0C86F-F0E7-432E-BFB0-DDDDCE74268B}" destId="{AF63D897-6FAF-4B72-9D2A-CF5E1A9DFD32}" srcOrd="0" destOrd="0" presId="urn:microsoft.com/office/officeart/2005/8/layout/radial1#1"/>
    <dgm:cxn modelId="{6C759727-FF0D-4D00-8408-4122ABCBB888}" type="presOf" srcId="{8B11355E-05D3-486B-9266-E4E0C17171B5}" destId="{E9171692-45EC-40A7-92F7-3D6913F1CD8D}" srcOrd="0" destOrd="0" presId="urn:microsoft.com/office/officeart/2005/8/layout/radial1#1"/>
    <dgm:cxn modelId="{6E61332D-22F3-425F-BB34-676361CEAC33}" type="presOf" srcId="{DC407E69-9C1D-457A-8B1C-D61AAF541FBC}" destId="{86178394-A12B-48A7-BE7D-AE975F1024AA}" srcOrd="0" destOrd="0" presId="urn:microsoft.com/office/officeart/2005/8/layout/radial1#1"/>
    <dgm:cxn modelId="{6B67D936-1ACA-4730-9F1D-EF9346C96DFB}" type="presOf" srcId="{FDEADFC9-455B-40A3-A0C8-79ECF9AEF7D4}" destId="{452C8EF7-1756-4C2C-9F68-60ED65204761}" srcOrd="1" destOrd="0" presId="urn:microsoft.com/office/officeart/2005/8/layout/radial1#1"/>
    <dgm:cxn modelId="{E78D8737-AA2F-4A16-BCE9-CC9DE2B7C868}" type="presOf" srcId="{3FA0C86F-F0E7-432E-BFB0-DDDDCE74268B}" destId="{755FA2B0-511D-4DED-A3FD-5E5042BC7130}" srcOrd="1" destOrd="0" presId="urn:microsoft.com/office/officeart/2005/8/layout/radial1#1"/>
    <dgm:cxn modelId="{BB8B6F5B-4AFC-458D-B630-92F067F557C0}" type="presOf" srcId="{A7215762-ABA2-4C76-8E2B-CB0E972FD6E3}" destId="{FED5DC9A-B2A2-4A4C-8C38-0CE1BC1564A2}" srcOrd="0" destOrd="0" presId="urn:microsoft.com/office/officeart/2005/8/layout/radial1#1"/>
    <dgm:cxn modelId="{5D01465F-C739-47E0-B116-45EDF080E448}" srcId="{AB0BF3E8-F605-483B-A13A-5A899F5CCCCC}" destId="{1E825022-7670-4CAC-9E29-C4019359A1F6}" srcOrd="5" destOrd="0" parTransId="{FDEADFC9-455B-40A3-A0C8-79ECF9AEF7D4}" sibTransId="{DA4F4150-93F6-427E-9199-1107F56B319D}"/>
    <dgm:cxn modelId="{09F57B5F-27C7-4948-A4DE-E9CE0AC51423}" type="presOf" srcId="{06FA2E4E-A250-46B5-AC27-D270966BFC91}" destId="{0B490707-ED59-48A7-A117-4CF26330CB80}" srcOrd="1" destOrd="0" presId="urn:microsoft.com/office/officeart/2005/8/layout/radial1#1"/>
    <dgm:cxn modelId="{63C34245-A195-4E65-B281-7E3F0190E4A0}" srcId="{8B11355E-05D3-486B-9266-E4E0C17171B5}" destId="{AB0BF3E8-F605-483B-A13A-5A899F5CCCCC}" srcOrd="0" destOrd="0" parTransId="{00551EAD-B3A0-452C-B7C8-2F35CB776E6C}" sibTransId="{7625DF91-FF27-4998-9CA5-792C80A84A2A}"/>
    <dgm:cxn modelId="{EC425E46-824A-45CB-886B-C6EC1E21AB82}" type="presOf" srcId="{1E825022-7670-4CAC-9E29-C4019359A1F6}" destId="{A7CC238E-11AC-47DF-9CC1-B249634FB9EF}" srcOrd="0" destOrd="0" presId="urn:microsoft.com/office/officeart/2005/8/layout/radial1#1"/>
    <dgm:cxn modelId="{C3664D6D-4D20-4A98-A302-62F82EF0AFA8}" srcId="{AB0BF3E8-F605-483B-A13A-5A899F5CCCCC}" destId="{A7215762-ABA2-4C76-8E2B-CB0E972FD6E3}" srcOrd="0" destOrd="0" parTransId="{06FA2E4E-A250-46B5-AC27-D270966BFC91}" sibTransId="{F4E954FE-065F-494B-B339-B3270365EBDD}"/>
    <dgm:cxn modelId="{3D9E0452-D5C5-4D75-9841-9E0C6E6BAD0B}" type="presOf" srcId="{1EAFD0DD-8E2A-4969-88F4-108851A9F337}" destId="{678A9376-FDC2-49C5-AF4E-71468BD5E662}" srcOrd="0" destOrd="0" presId="urn:microsoft.com/office/officeart/2005/8/layout/radial1#1"/>
    <dgm:cxn modelId="{B9F09774-0396-4F3F-BA03-C297C135A968}" type="presOf" srcId="{AB0BF3E8-F605-483B-A13A-5A899F5CCCCC}" destId="{D31867CA-276D-4F0B-BBAB-B5BD6FE3E52D}" srcOrd="0" destOrd="0" presId="urn:microsoft.com/office/officeart/2005/8/layout/radial1#1"/>
    <dgm:cxn modelId="{1E7FA954-B228-4ABA-9421-AAEA6B4BF345}" type="presOf" srcId="{5B1113BF-436E-4C2D-BC83-F06A30DCD051}" destId="{BAA244C4-D234-4578-A2AE-7881A5D3FB7C}" srcOrd="1" destOrd="0" presId="urn:microsoft.com/office/officeart/2005/8/layout/radial1#1"/>
    <dgm:cxn modelId="{6947C77B-4AB4-41AE-84BC-9F977F0337B7}" type="presOf" srcId="{169C6676-6F38-4F02-A0E9-2760B8C13CE2}" destId="{B7B9593A-BC21-49DB-A5C8-7FE00E7A6E83}" srcOrd="0" destOrd="0" presId="urn:microsoft.com/office/officeart/2005/8/layout/radial1#1"/>
    <dgm:cxn modelId="{8A3CE988-F260-401F-ABC4-7116C55388F2}" srcId="{AB0BF3E8-F605-483B-A13A-5A899F5CCCCC}" destId="{169C6676-6F38-4F02-A0E9-2760B8C13CE2}" srcOrd="1" destOrd="0" parTransId="{C3971431-DF79-462B-86E4-2E5AE7A50DED}" sibTransId="{765AD97A-22E7-4418-BAFC-63EE0179E140}"/>
    <dgm:cxn modelId="{451C30A3-7ED2-4CB3-882E-614F584B5BFC}" type="presOf" srcId="{C3971431-DF79-462B-86E4-2E5AE7A50DED}" destId="{DC5882AF-21BB-406B-B8AB-C0D6D9F3E2EA}" srcOrd="1" destOrd="0" presId="urn:microsoft.com/office/officeart/2005/8/layout/radial1#1"/>
    <dgm:cxn modelId="{07746BA5-C44A-4D58-87A1-4938F37AD5F7}" type="presOf" srcId="{5B1113BF-436E-4C2D-BC83-F06A30DCD051}" destId="{34C12154-652C-43D7-878F-DB0C2D05BF63}" srcOrd="0" destOrd="0" presId="urn:microsoft.com/office/officeart/2005/8/layout/radial1#1"/>
    <dgm:cxn modelId="{CA27EFA7-B21E-4109-8B40-64C3903AB561}" type="presOf" srcId="{C3971431-DF79-462B-86E4-2E5AE7A50DED}" destId="{D36084A2-17C5-4BAC-8760-41AA2CC5435A}" srcOrd="0" destOrd="0" presId="urn:microsoft.com/office/officeart/2005/8/layout/radial1#1"/>
    <dgm:cxn modelId="{0E2D3FBC-F969-4EA4-B522-28A3FB885035}" type="presOf" srcId="{96C528F4-7E71-48DF-9D27-8A8198E871C6}" destId="{524D7285-C107-4947-AA87-326C81D35956}" srcOrd="1" destOrd="0" presId="urn:microsoft.com/office/officeart/2005/8/layout/radial1#1"/>
    <dgm:cxn modelId="{77CECCBE-2124-4585-9AE0-9B00010050AE}" type="presOf" srcId="{96C528F4-7E71-48DF-9D27-8A8198E871C6}" destId="{E01D86D3-7797-4F17-B182-F1D0FCAF06F4}" srcOrd="0" destOrd="0" presId="urn:microsoft.com/office/officeart/2005/8/layout/radial1#1"/>
    <dgm:cxn modelId="{A41D6ED0-AB9C-40F8-BB05-9AA14B54A050}" srcId="{AB0BF3E8-F605-483B-A13A-5A899F5CCCCC}" destId="{DC407E69-9C1D-457A-8B1C-D61AAF541FBC}" srcOrd="4" destOrd="0" parTransId="{3FA0C86F-F0E7-432E-BFB0-DDDDCE74268B}" sibTransId="{938E6081-3B61-46DE-AA85-780A741EC2E7}"/>
    <dgm:cxn modelId="{DBDFF9DC-7195-49FD-A031-29AC2960CB9B}" type="presOf" srcId="{FDEADFC9-455B-40A3-A0C8-79ECF9AEF7D4}" destId="{ABB9CF6D-81A4-44CA-A91E-FFAC96B66A7D}" srcOrd="0" destOrd="0" presId="urn:microsoft.com/office/officeart/2005/8/layout/radial1#1"/>
    <dgm:cxn modelId="{8644C4F1-D0E8-4611-85F7-3D949EB80C96}" srcId="{AB0BF3E8-F605-483B-A13A-5A899F5CCCCC}" destId="{1EAFD0DD-8E2A-4969-88F4-108851A9F337}" srcOrd="2" destOrd="0" parTransId="{5B1113BF-436E-4C2D-BC83-F06A30DCD051}" sibTransId="{3AFC798B-42E8-4BF5-B4B2-C9C9EAB6A6C5}"/>
    <dgm:cxn modelId="{A477C1FE-B910-4225-8787-A23285233E8C}" srcId="{AB0BF3E8-F605-483B-A13A-5A899F5CCCCC}" destId="{E98E8FAD-17D6-4FC6-B8BD-981CD0462222}" srcOrd="3" destOrd="0" parTransId="{96C528F4-7E71-48DF-9D27-8A8198E871C6}" sibTransId="{6D028770-33BB-423D-BF6E-A25486EFCF12}"/>
    <dgm:cxn modelId="{EA3CC9E2-F181-4502-991D-897F42B2EB6B}" type="presParOf" srcId="{E9171692-45EC-40A7-92F7-3D6913F1CD8D}" destId="{D31867CA-276D-4F0B-BBAB-B5BD6FE3E52D}" srcOrd="0" destOrd="0" presId="urn:microsoft.com/office/officeart/2005/8/layout/radial1#1"/>
    <dgm:cxn modelId="{9F428C82-6AF7-41B4-92D7-DDE8744D37D5}" type="presParOf" srcId="{E9171692-45EC-40A7-92F7-3D6913F1CD8D}" destId="{D7EA063E-8527-4CBE-8C80-C415EF2E7AAA}" srcOrd="1" destOrd="0" presId="urn:microsoft.com/office/officeart/2005/8/layout/radial1#1"/>
    <dgm:cxn modelId="{3C382426-A296-4826-9F5B-803EDF83E0F5}" type="presParOf" srcId="{D7EA063E-8527-4CBE-8C80-C415EF2E7AAA}" destId="{0B490707-ED59-48A7-A117-4CF26330CB80}" srcOrd="0" destOrd="0" presId="urn:microsoft.com/office/officeart/2005/8/layout/radial1#1"/>
    <dgm:cxn modelId="{76E2B099-0494-43A0-B830-84982E7DA459}" type="presParOf" srcId="{E9171692-45EC-40A7-92F7-3D6913F1CD8D}" destId="{FED5DC9A-B2A2-4A4C-8C38-0CE1BC1564A2}" srcOrd="2" destOrd="0" presId="urn:microsoft.com/office/officeart/2005/8/layout/radial1#1"/>
    <dgm:cxn modelId="{BCCADF7A-4933-44DD-84DB-4665A00FA29E}" type="presParOf" srcId="{E9171692-45EC-40A7-92F7-3D6913F1CD8D}" destId="{D36084A2-17C5-4BAC-8760-41AA2CC5435A}" srcOrd="3" destOrd="0" presId="urn:microsoft.com/office/officeart/2005/8/layout/radial1#1"/>
    <dgm:cxn modelId="{3329A383-F9CC-4322-9E6C-90B62D409C78}" type="presParOf" srcId="{D36084A2-17C5-4BAC-8760-41AA2CC5435A}" destId="{DC5882AF-21BB-406B-B8AB-C0D6D9F3E2EA}" srcOrd="0" destOrd="0" presId="urn:microsoft.com/office/officeart/2005/8/layout/radial1#1"/>
    <dgm:cxn modelId="{7E78BAB1-A9F8-4D75-90C2-A4ED3FADED13}" type="presParOf" srcId="{E9171692-45EC-40A7-92F7-3D6913F1CD8D}" destId="{B7B9593A-BC21-49DB-A5C8-7FE00E7A6E83}" srcOrd="4" destOrd="0" presId="urn:microsoft.com/office/officeart/2005/8/layout/radial1#1"/>
    <dgm:cxn modelId="{B1D4E32F-B353-4CFE-9AC2-DCB698177132}" type="presParOf" srcId="{E9171692-45EC-40A7-92F7-3D6913F1CD8D}" destId="{34C12154-652C-43D7-878F-DB0C2D05BF63}" srcOrd="5" destOrd="0" presId="urn:microsoft.com/office/officeart/2005/8/layout/radial1#1"/>
    <dgm:cxn modelId="{FE6F65B3-1264-40E5-AAB1-83CF5730F5C0}" type="presParOf" srcId="{34C12154-652C-43D7-878F-DB0C2D05BF63}" destId="{BAA244C4-D234-4578-A2AE-7881A5D3FB7C}" srcOrd="0" destOrd="0" presId="urn:microsoft.com/office/officeart/2005/8/layout/radial1#1"/>
    <dgm:cxn modelId="{CC381DA8-F068-42A5-897F-737332C8E093}" type="presParOf" srcId="{E9171692-45EC-40A7-92F7-3D6913F1CD8D}" destId="{678A9376-FDC2-49C5-AF4E-71468BD5E662}" srcOrd="6" destOrd="0" presId="urn:microsoft.com/office/officeart/2005/8/layout/radial1#1"/>
    <dgm:cxn modelId="{D6266482-0C28-40FC-BE8D-5623A26CDCFB}" type="presParOf" srcId="{E9171692-45EC-40A7-92F7-3D6913F1CD8D}" destId="{E01D86D3-7797-4F17-B182-F1D0FCAF06F4}" srcOrd="7" destOrd="0" presId="urn:microsoft.com/office/officeart/2005/8/layout/radial1#1"/>
    <dgm:cxn modelId="{9D5D4C4A-0A87-47B9-A48B-6BFB12411354}" type="presParOf" srcId="{E01D86D3-7797-4F17-B182-F1D0FCAF06F4}" destId="{524D7285-C107-4947-AA87-326C81D35956}" srcOrd="0" destOrd="0" presId="urn:microsoft.com/office/officeart/2005/8/layout/radial1#1"/>
    <dgm:cxn modelId="{C0592B0B-C190-47DE-B81C-EDBF62EEC503}" type="presParOf" srcId="{E9171692-45EC-40A7-92F7-3D6913F1CD8D}" destId="{21203EF6-2485-48AB-A733-7CA8D02D6B1C}" srcOrd="8" destOrd="0" presId="urn:microsoft.com/office/officeart/2005/8/layout/radial1#1"/>
    <dgm:cxn modelId="{9428A9FB-A0F4-40A1-9BE0-5CC023C40357}" type="presParOf" srcId="{E9171692-45EC-40A7-92F7-3D6913F1CD8D}" destId="{AF63D897-6FAF-4B72-9D2A-CF5E1A9DFD32}" srcOrd="9" destOrd="0" presId="urn:microsoft.com/office/officeart/2005/8/layout/radial1#1"/>
    <dgm:cxn modelId="{CB115D8F-6462-41C5-9E7E-DC52D95506AC}" type="presParOf" srcId="{AF63D897-6FAF-4B72-9D2A-CF5E1A9DFD32}" destId="{755FA2B0-511D-4DED-A3FD-5E5042BC7130}" srcOrd="0" destOrd="0" presId="urn:microsoft.com/office/officeart/2005/8/layout/radial1#1"/>
    <dgm:cxn modelId="{AE41D0DD-EB1A-4A34-A231-D52ACAE50201}" type="presParOf" srcId="{E9171692-45EC-40A7-92F7-3D6913F1CD8D}" destId="{86178394-A12B-48A7-BE7D-AE975F1024AA}" srcOrd="10" destOrd="0" presId="urn:microsoft.com/office/officeart/2005/8/layout/radial1#1"/>
    <dgm:cxn modelId="{E097F71D-2C58-49EA-985A-3B93758D1B21}" type="presParOf" srcId="{E9171692-45EC-40A7-92F7-3D6913F1CD8D}" destId="{ABB9CF6D-81A4-44CA-A91E-FFAC96B66A7D}" srcOrd="11" destOrd="0" presId="urn:microsoft.com/office/officeart/2005/8/layout/radial1#1"/>
    <dgm:cxn modelId="{B1384458-A7D8-45DC-9AEA-982691AA63A0}" type="presParOf" srcId="{ABB9CF6D-81A4-44CA-A91E-FFAC96B66A7D}" destId="{452C8EF7-1756-4C2C-9F68-60ED65204761}" srcOrd="0" destOrd="0" presId="urn:microsoft.com/office/officeart/2005/8/layout/radial1#1"/>
    <dgm:cxn modelId="{0890022C-9FC8-4090-86A3-F56D2F26D233}" type="presParOf" srcId="{E9171692-45EC-40A7-92F7-3D6913F1CD8D}" destId="{A7CC238E-11AC-47DF-9CC1-B249634FB9EF}" srcOrd="12" destOrd="0" presId="urn:microsoft.com/office/officeart/2005/8/layout/radial1#1"/>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867CA-276D-4F0B-BBAB-B5BD6FE3E52D}">
      <dsp:nvSpPr>
        <dsp:cNvPr id="0" name=""/>
        <dsp:cNvSpPr/>
      </dsp:nvSpPr>
      <dsp:spPr>
        <a:xfrm>
          <a:off x="2474708" y="1360166"/>
          <a:ext cx="1110860" cy="111086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chemeClr val="tx1"/>
              </a:solidFill>
              <a:latin typeface="微软雅黑" panose="020B0503020204020204" pitchFamily="34" charset="-122"/>
              <a:ea typeface="微软雅黑" panose="020B0503020204020204" pitchFamily="34" charset="-122"/>
              <a:cs typeface="+mn-cs"/>
            </a:rPr>
            <a:t>基本权利</a:t>
          </a:r>
        </a:p>
      </dsp:txBody>
      <dsp:txXfrm>
        <a:off x="2637390" y="1522848"/>
        <a:ext cx="785496" cy="785496"/>
      </dsp:txXfrm>
    </dsp:sp>
    <dsp:sp modelId="{D7EA063E-8527-4CBE-8C80-C415EF2E7AAA}">
      <dsp:nvSpPr>
        <dsp:cNvPr id="0" name=""/>
        <dsp:cNvSpPr/>
      </dsp:nvSpPr>
      <dsp:spPr>
        <a:xfrm rot="16200000">
          <a:off x="2792406" y="1105669"/>
          <a:ext cx="475463" cy="33529"/>
        </a:xfrm>
        <a:custGeom>
          <a:avLst/>
          <a:gdLst/>
          <a:ahLst/>
          <a:cxnLst/>
          <a:rect l="0" t="0" r="0" b="0"/>
          <a:pathLst>
            <a:path>
              <a:moveTo>
                <a:pt x="0" y="16764"/>
              </a:moveTo>
              <a:lnTo>
                <a:pt x="475463"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18252" y="1110548"/>
        <a:ext cx="23773" cy="23773"/>
      </dsp:txXfrm>
    </dsp:sp>
    <dsp:sp modelId="{FED5DC9A-B2A2-4A4C-8C38-0CE1BC1564A2}">
      <dsp:nvSpPr>
        <dsp:cNvPr id="0" name=""/>
        <dsp:cNvSpPr/>
      </dsp:nvSpPr>
      <dsp:spPr>
        <a:xfrm>
          <a:off x="2256213" y="54933"/>
          <a:ext cx="1547851" cy="829768"/>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平等权</a:t>
          </a:r>
        </a:p>
      </dsp:txBody>
      <dsp:txXfrm>
        <a:off x="2482891" y="176450"/>
        <a:ext cx="1094495" cy="586734"/>
      </dsp:txXfrm>
    </dsp:sp>
    <dsp:sp modelId="{D36084A2-17C5-4BAC-8760-41AA2CC5435A}">
      <dsp:nvSpPr>
        <dsp:cNvPr id="0" name=""/>
        <dsp:cNvSpPr/>
      </dsp:nvSpPr>
      <dsp:spPr>
        <a:xfrm rot="19800000">
          <a:off x="3506702" y="1604496"/>
          <a:ext cx="66481" cy="33529"/>
        </a:xfrm>
        <a:custGeom>
          <a:avLst/>
          <a:gdLst/>
          <a:ahLst/>
          <a:cxnLst/>
          <a:rect l="0" t="0" r="0" b="0"/>
          <a:pathLst>
            <a:path>
              <a:moveTo>
                <a:pt x="0" y="16764"/>
              </a:moveTo>
              <a:lnTo>
                <a:pt x="66481"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538280" y="1619599"/>
        <a:ext cx="3324" cy="3324"/>
      </dsp:txXfrm>
    </dsp:sp>
    <dsp:sp modelId="{B7B9593A-BC21-49DB-A5C8-7FE00E7A6E83}">
      <dsp:nvSpPr>
        <dsp:cNvPr id="0" name=""/>
        <dsp:cNvSpPr/>
      </dsp:nvSpPr>
      <dsp:spPr>
        <a:xfrm>
          <a:off x="3405283" y="484189"/>
          <a:ext cx="1753871" cy="1417036"/>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社会经济权利</a:t>
          </a:r>
        </a:p>
      </dsp:txBody>
      <dsp:txXfrm>
        <a:off x="3662131" y="691709"/>
        <a:ext cx="1240175" cy="1001996"/>
      </dsp:txXfrm>
    </dsp:sp>
    <dsp:sp modelId="{34C12154-652C-43D7-878F-DB0C2D05BF63}">
      <dsp:nvSpPr>
        <dsp:cNvPr id="0" name=""/>
        <dsp:cNvSpPr/>
      </dsp:nvSpPr>
      <dsp:spPr>
        <a:xfrm rot="1800000">
          <a:off x="3502062" y="2210481"/>
          <a:ext cx="135737" cy="33529"/>
        </a:xfrm>
        <a:custGeom>
          <a:avLst/>
          <a:gdLst/>
          <a:ahLst/>
          <a:cxnLst/>
          <a:rect l="0" t="0" r="0" b="0"/>
          <a:pathLst>
            <a:path>
              <a:moveTo>
                <a:pt x="0" y="16764"/>
              </a:moveTo>
              <a:lnTo>
                <a:pt x="135737"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566538" y="2223853"/>
        <a:ext cx="6786" cy="6786"/>
      </dsp:txXfrm>
    </dsp:sp>
    <dsp:sp modelId="{678A9376-FDC2-49C5-AF4E-71468BD5E662}">
      <dsp:nvSpPr>
        <dsp:cNvPr id="0" name=""/>
        <dsp:cNvSpPr/>
      </dsp:nvSpPr>
      <dsp:spPr>
        <a:xfrm>
          <a:off x="3392336" y="2082594"/>
          <a:ext cx="1779765" cy="1111782"/>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政治权利和自由</a:t>
          </a:r>
        </a:p>
      </dsp:txBody>
      <dsp:txXfrm>
        <a:off x="3652977" y="2245411"/>
        <a:ext cx="1258483" cy="786148"/>
      </dsp:txXfrm>
    </dsp:sp>
    <dsp:sp modelId="{E01D86D3-7797-4F17-B182-F1D0FCAF06F4}">
      <dsp:nvSpPr>
        <dsp:cNvPr id="0" name=""/>
        <dsp:cNvSpPr/>
      </dsp:nvSpPr>
      <dsp:spPr>
        <a:xfrm rot="5400000">
          <a:off x="2894453" y="2589948"/>
          <a:ext cx="271371" cy="33529"/>
        </a:xfrm>
        <a:custGeom>
          <a:avLst/>
          <a:gdLst/>
          <a:ahLst/>
          <a:cxnLst/>
          <a:rect l="0" t="0" r="0" b="0"/>
          <a:pathLst>
            <a:path>
              <a:moveTo>
                <a:pt x="0" y="16764"/>
              </a:moveTo>
              <a:lnTo>
                <a:pt x="271371"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023354" y="2599928"/>
        <a:ext cx="13568" cy="13568"/>
      </dsp:txXfrm>
    </dsp:sp>
    <dsp:sp modelId="{21203EF6-2485-48AB-A733-7CA8D02D6B1C}">
      <dsp:nvSpPr>
        <dsp:cNvPr id="0" name=""/>
        <dsp:cNvSpPr/>
      </dsp:nvSpPr>
      <dsp:spPr>
        <a:xfrm>
          <a:off x="2280296" y="2742398"/>
          <a:ext cx="1499684" cy="1237954"/>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人身自由</a:t>
          </a:r>
        </a:p>
      </dsp:txBody>
      <dsp:txXfrm>
        <a:off x="2499920" y="2923692"/>
        <a:ext cx="1060436" cy="875366"/>
      </dsp:txXfrm>
    </dsp:sp>
    <dsp:sp modelId="{AF63D897-6FAF-4B72-9D2A-CF5E1A9DFD32}">
      <dsp:nvSpPr>
        <dsp:cNvPr id="0" name=""/>
        <dsp:cNvSpPr/>
      </dsp:nvSpPr>
      <dsp:spPr>
        <a:xfrm rot="9000000">
          <a:off x="2535157" y="2180288"/>
          <a:ext cx="14966" cy="33529"/>
        </a:xfrm>
        <a:custGeom>
          <a:avLst/>
          <a:gdLst/>
          <a:ahLst/>
          <a:cxnLst/>
          <a:rect l="0" t="0" r="0" b="0"/>
          <a:pathLst>
            <a:path>
              <a:moveTo>
                <a:pt x="0" y="16764"/>
              </a:moveTo>
              <a:lnTo>
                <a:pt x="14966"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542266" y="2196679"/>
        <a:ext cx="748" cy="748"/>
      </dsp:txXfrm>
    </dsp:sp>
    <dsp:sp modelId="{86178394-A12B-48A7-BE7D-AE975F1024AA}">
      <dsp:nvSpPr>
        <dsp:cNvPr id="0" name=""/>
        <dsp:cNvSpPr/>
      </dsp:nvSpPr>
      <dsp:spPr>
        <a:xfrm>
          <a:off x="825194" y="1916004"/>
          <a:ext cx="1905726" cy="1444963"/>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cs typeface="+mn-cs"/>
            </a:rPr>
            <a:t>文化教育权利和自由</a:t>
          </a:r>
        </a:p>
      </dsp:txBody>
      <dsp:txXfrm>
        <a:off x="1104281" y="2127614"/>
        <a:ext cx="1347552" cy="1021743"/>
      </dsp:txXfrm>
    </dsp:sp>
    <dsp:sp modelId="{ABB9CF6D-81A4-44CA-A91E-FFAC96B66A7D}">
      <dsp:nvSpPr>
        <dsp:cNvPr id="0" name=""/>
        <dsp:cNvSpPr/>
      </dsp:nvSpPr>
      <dsp:spPr>
        <a:xfrm rot="12600000">
          <a:off x="2510814" y="1610852"/>
          <a:ext cx="41057" cy="33529"/>
        </a:xfrm>
        <a:custGeom>
          <a:avLst/>
          <a:gdLst/>
          <a:ahLst/>
          <a:cxnLst/>
          <a:rect l="0" t="0" r="0" b="0"/>
          <a:pathLst>
            <a:path>
              <a:moveTo>
                <a:pt x="0" y="16764"/>
              </a:moveTo>
              <a:lnTo>
                <a:pt x="41057" y="167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rot="10800000">
        <a:off x="2530316" y="1626590"/>
        <a:ext cx="2052" cy="2052"/>
      </dsp:txXfrm>
    </dsp:sp>
    <dsp:sp modelId="{A7CC238E-11AC-47DF-9CC1-B249634FB9EF}">
      <dsp:nvSpPr>
        <dsp:cNvPr id="0" name=""/>
        <dsp:cNvSpPr/>
      </dsp:nvSpPr>
      <dsp:spPr>
        <a:xfrm>
          <a:off x="791374" y="555656"/>
          <a:ext cx="1973366" cy="1274101"/>
        </a:xfrm>
        <a:prstGeom prst="ellipse">
          <a:avLst/>
        </a:prstGeom>
        <a:solidFill>
          <a:schemeClr val="bg2">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微软雅黑" panose="020B0503020204020204" pitchFamily="34" charset="-122"/>
              <a:ea typeface="微软雅黑" panose="020B0503020204020204" pitchFamily="34" charset="-122"/>
            </a:rPr>
            <a:t>宗教信仰自由</a:t>
          </a:r>
        </a:p>
      </dsp:txBody>
      <dsp:txXfrm>
        <a:off x="1080367" y="742244"/>
        <a:ext cx="1395380" cy="900925"/>
      </dsp:txXfrm>
    </dsp:sp>
  </dsp:spTree>
</dsp:drawing>
</file>

<file path=ppt/diagrams/layout1.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rSet qsTypeId="urn:microsoft.com/office/officeart/2005/8/quickstyle/simple5"/>
        </dgm:pt>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1E8144-1717-455B-8710-1072F1C69B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1411-A1CC-4AC7-881C-E2CC93D983C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8EEF2C0-A6C1-40C5-BE79-F079FE5F2DC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EEF2C0-A6C1-40C5-BE79-F079FE5F2DC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D9C1411-A1CC-4AC7-881C-E2CC93D983C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005876" y="2909717"/>
            <a:ext cx="8420100" cy="923330"/>
          </a:xfrm>
          <a:prstGeom prst="rect">
            <a:avLst/>
          </a:prstGeom>
        </p:spPr>
        <p:txBody>
          <a:bodyPr wrap="square">
            <a:spAutoFit/>
          </a:bodyPr>
          <a:lstStyle>
            <a:lvl1pPr algn="ctr">
              <a:defRPr lang="zh-CN" altLang="en-US" sz="6000" kern="0" spc="600" dirty="0">
                <a:solidFill>
                  <a:schemeClr val="accent1"/>
                </a:solidFill>
                <a:latin typeface="庞门正道标题体" panose="02010600030101010101" pitchFamily="2" charset="-122"/>
                <a:ea typeface="庞门正道标题体" panose="02010600030101010101" pitchFamily="2" charset="-122"/>
                <a:cs typeface="+mn-ea"/>
              </a:defRPr>
            </a:lvl1pPr>
          </a:lstStyle>
          <a:p>
            <a:pPr marL="0" lvl="0"/>
            <a:r>
              <a:rPr lang="zh-CN" altLang="en-US" dirty="0"/>
              <a:t>单击此处编标题样式</a:t>
            </a:r>
            <a:endParaRPr lang="zh-CN" altLang="en-US" dirty="0"/>
          </a:p>
        </p:txBody>
      </p:sp>
      <p:sp>
        <p:nvSpPr>
          <p:cNvPr id="12" name="文本占位符 11"/>
          <p:cNvSpPr>
            <a:spLocks noGrp="1"/>
          </p:cNvSpPr>
          <p:nvPr>
            <p:ph type="body" sz="quarter" idx="10" hasCustomPrompt="1"/>
          </p:nvPr>
        </p:nvSpPr>
        <p:spPr>
          <a:xfrm>
            <a:off x="5345895" y="928842"/>
            <a:ext cx="1500210" cy="1298377"/>
          </a:xfrm>
          <a:prstGeom prst="ellipse">
            <a:avLst/>
          </a:prstGeom>
          <a:noFill/>
          <a:ln>
            <a:noFill/>
          </a:ln>
        </p:spPr>
        <p:txBody>
          <a:bodyPr wrap="square">
            <a:spAutoFit/>
          </a:bodyPr>
          <a:lstStyle>
            <a:lvl1pPr marL="0" indent="0" algn="ctr">
              <a:buNone/>
              <a:defRPr lang="zh-CN" altLang="en-US" sz="6000" b="1" kern="2200" spc="-150" dirty="0" smtClean="0">
                <a:solidFill>
                  <a:schemeClr val="accent1"/>
                </a:solidFill>
                <a:latin typeface="+mj-lt"/>
                <a:ea typeface="庞门正道标题体" panose="02010600030101010101" pitchFamily="2" charset="-122"/>
              </a:defRPr>
            </a:lvl1pPr>
          </a:lstStyle>
          <a:p>
            <a:pPr marL="0" lvl="0"/>
            <a:r>
              <a:rPr lang="en-US" altLang="zh-CN" dirty="0"/>
              <a:t>00</a:t>
            </a:r>
            <a:endParaRPr lang="zh-CN" altLang="en-US" dirty="0"/>
          </a:p>
        </p:txBody>
      </p:sp>
      <p:sp>
        <p:nvSpPr>
          <p:cNvPr id="15" name="文本占位符 14"/>
          <p:cNvSpPr>
            <a:spLocks noGrp="1"/>
          </p:cNvSpPr>
          <p:nvPr>
            <p:ph type="body" sz="quarter" idx="12" hasCustomPrompt="1"/>
          </p:nvPr>
        </p:nvSpPr>
        <p:spPr>
          <a:xfrm>
            <a:off x="2000249" y="3878759"/>
            <a:ext cx="8420099" cy="230485"/>
          </a:xfrm>
          <a:prstGeom prst="rect">
            <a:avLst/>
          </a:prstGeom>
          <a:ln>
            <a:noFill/>
          </a:ln>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sz="1100" spc="600">
                <a:solidFill>
                  <a:schemeClr val="accent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单击此处添加文本</a:t>
            </a:r>
            <a:endParaRPr lang="zh-CN" altLang="en-US" dirty="0"/>
          </a:p>
        </p:txBody>
      </p:sp>
      <p:sp>
        <p:nvSpPr>
          <p:cNvPr id="9" name="弧形 8"/>
          <p:cNvSpPr/>
          <p:nvPr userDrawn="1"/>
        </p:nvSpPr>
        <p:spPr>
          <a:xfrm rot="20700000">
            <a:off x="5076267" y="528033"/>
            <a:ext cx="2039467" cy="2039467"/>
          </a:xfrm>
          <a:prstGeom prst="arc">
            <a:avLst>
              <a:gd name="adj1" fmla="val 12343506"/>
              <a:gd name="adj2" fmla="val 4756167"/>
            </a:avLst>
          </a:prstGeom>
          <a:noFill/>
          <a:ln>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弧形 10"/>
          <p:cNvSpPr/>
          <p:nvPr userDrawn="1"/>
        </p:nvSpPr>
        <p:spPr>
          <a:xfrm rot="20700000">
            <a:off x="5011751" y="463517"/>
            <a:ext cx="2168498" cy="2168498"/>
          </a:xfrm>
          <a:prstGeom prst="arc">
            <a:avLst>
              <a:gd name="adj1" fmla="val 7480434"/>
              <a:gd name="adj2" fmla="val 19750841"/>
            </a:avLst>
          </a:prstGeom>
          <a:noFill/>
          <a:ln>
            <a:solidFill>
              <a:schemeClr val="accent1"/>
            </a:solidFill>
            <a:headEnd type="oval"/>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弧形 12"/>
          <p:cNvSpPr/>
          <p:nvPr userDrawn="1"/>
        </p:nvSpPr>
        <p:spPr>
          <a:xfrm rot="20700000">
            <a:off x="5076267" y="528033"/>
            <a:ext cx="2039467" cy="2039467"/>
          </a:xfrm>
          <a:prstGeom prst="arc">
            <a:avLst>
              <a:gd name="adj1" fmla="val 6891649"/>
              <a:gd name="adj2" fmla="val 11519751"/>
            </a:avLst>
          </a:prstGeom>
          <a:noFill/>
          <a:ln>
            <a:solidFill>
              <a:schemeClr val="accent1"/>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wipe(down)">
                                      <p:cBhvr>
                                        <p:cTn id="7" dur="500"/>
                                        <p:tgtEl>
                                          <p:spTgt spid="12">
                                            <p:bg/>
                                          </p:spTgt>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wipe(down)">
                                      <p:cBhvr>
                                        <p:cTn id="11" dur="500"/>
                                        <p:tgtEl>
                                          <p:spTgt spid="12">
                                            <p:txEl>
                                              <p:pRg st="0" end="0"/>
                                            </p:txEl>
                                          </p:spTgt>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down)">
                                      <p:cBhvr>
                                        <p:cTn id="15" dur="500"/>
                                        <p:tgtEl>
                                          <p:spTgt spid="2"/>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animEffect transition="in" filter="wipe(down)">
                                      <p:cBhvr>
                                        <p:cTn id="19" dur="500"/>
                                        <p:tgtEl>
                                          <p:spTgt spid="15">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in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build="p">
        <p:tmplLst>
          <p:tmpl lvl="0">
            <p:tnLst>
              <p:par>
                <p:cTn presetID="22" presetClass="entr" presetSubtype="4"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 lvl="1">
            <p:tnLst>
              <p:par>
                <p:cTn presetID="22" presetClass="entr" presetSubtype="4"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down)">
                      <p:cBhvr>
                        <p:cTn dur="500"/>
                        <p:tgtEl>
                          <p:spTgt spid="12"/>
                        </p:tgtEl>
                      </p:cBhvr>
                    </p:animEffect>
                  </p:childTnLst>
                </p:cTn>
              </p:par>
            </p:tnLst>
          </p:tmpl>
        </p:tmplLst>
      </p:bldP>
      <p:bldP spid="15" grpId="0" build="p">
        <p:tmplLst>
          <p:tmpl lvl="1">
            <p:tnLst>
              <p:par>
                <p:cTn presetID="22" presetClass="entr" presetSubtype="4"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P spid="9" grpId="0" animBg="1"/>
      <p:bldP spid="11" grpId="0" animBg="1"/>
      <p:bldP spid="13"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标题 12"/>
          <p:cNvSpPr>
            <a:spLocks noGrp="1"/>
          </p:cNvSpPr>
          <p:nvPr>
            <p:ph type="title" hasCustomPrompt="1"/>
          </p:nvPr>
        </p:nvSpPr>
        <p:spPr>
          <a:xfrm>
            <a:off x="1246463" y="149676"/>
            <a:ext cx="9153416" cy="594951"/>
          </a:xfrm>
          <a:prstGeom prst="rect">
            <a:avLst/>
          </a:prstGeom>
        </p:spPr>
        <p:txBody>
          <a:bodyPr>
            <a:noAutofit/>
          </a:bodyPr>
          <a:lstStyle>
            <a:lvl1pPr algn="ctr">
              <a:defRPr sz="3600" b="1" spc="600">
                <a:solidFill>
                  <a:schemeClr val="accent1"/>
                </a:solidFill>
                <a:latin typeface="楷体" panose="02010609060101010101" pitchFamily="49" charset="-122"/>
                <a:ea typeface="楷体" panose="02010609060101010101" pitchFamily="49" charset="-122"/>
              </a:defRPr>
            </a:lvl1pPr>
          </a:lstStyle>
          <a:p>
            <a:r>
              <a:rPr lang="zh-CN" altLang="en-US" dirty="0"/>
              <a:t>标题</a:t>
            </a:r>
            <a:endParaRPr lang="zh-CN" altLang="en-US" dirty="0"/>
          </a:p>
        </p:txBody>
      </p:sp>
    </p:spTree>
  </p:cSld>
  <p:clrMapOvr>
    <a:masterClrMapping/>
  </p:clrMapOvr>
  <p:transition>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69925" y="431800"/>
            <a:ext cx="10852150" cy="647700"/>
          </a:xfrm>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a:xfrm>
            <a:off x="879475" y="6350000"/>
            <a:ext cx="2700338" cy="315913"/>
          </a:xfrm>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a:xfrm>
            <a:off x="4116388" y="6350000"/>
            <a:ext cx="3959225" cy="315913"/>
          </a:xfrm>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a:xfrm>
            <a:off x="8610600" y="6350000"/>
            <a:ext cx="2700338" cy="315913"/>
          </a:xfrm>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标题和内容">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3"/>
          <a:stretch>
            <a:fillRect/>
          </a:stretch>
        </p:blipFill>
        <p:spPr>
          <a:xfrm>
            <a:off x="214313" y="266700"/>
            <a:ext cx="700087" cy="700088"/>
          </a:xfrm>
          <a:prstGeom prst="rect">
            <a:avLst/>
          </a:prstGeom>
          <a:noFill/>
          <a:ln w="9525">
            <a:noFill/>
          </a:ln>
        </p:spPr>
      </p:pic>
      <p:cxnSp>
        <p:nvCxnSpPr>
          <p:cNvPr id="9" name="直接连接符 8"/>
          <p:cNvCxnSpPr/>
          <p:nvPr/>
        </p:nvCxnSpPr>
        <p:spPr>
          <a:xfrm>
            <a:off x="0" y="1016000"/>
            <a:ext cx="1219200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3079" name="图片 5" descr="图片包含 汽车, 红色, 就坐&#10;&#10;已生成极高可信度的说明"/>
          <p:cNvPicPr>
            <a:picLocks noChangeAspect="1"/>
          </p:cNvPicPr>
          <p:nvPr userDrawn="1"/>
        </p:nvPicPr>
        <p:blipFill>
          <a:blip r:embed="rId4"/>
          <a:srcRect r="16667"/>
          <a:stretch>
            <a:fillRect/>
          </a:stretch>
        </p:blipFill>
        <p:spPr>
          <a:xfrm>
            <a:off x="0" y="0"/>
            <a:ext cx="12192000" cy="6858000"/>
          </a:xfrm>
          <a:prstGeom prst="rect">
            <a:avLst/>
          </a:prstGeom>
          <a:noFill/>
          <a:ln w="9525">
            <a:noFill/>
          </a:ln>
        </p:spPr>
      </p:pic>
      <p:sp>
        <p:nvSpPr>
          <p:cNvPr id="11" name="矩形 10"/>
          <p:cNvSpPr/>
          <p:nvPr/>
        </p:nvSpPr>
        <p:spPr>
          <a:xfrm>
            <a:off x="190500" y="236538"/>
            <a:ext cx="11811000" cy="6319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1">
              <a:ln>
                <a:noFill/>
              </a:ln>
              <a:solidFill>
                <a:prstClr val="white"/>
              </a:solidFill>
              <a:effectLst/>
              <a:uLnTx/>
              <a:uFillTx/>
              <a:latin typeface="+mn-lt"/>
              <a:ea typeface="Microsoft YaHei UI" panose="020B0503020204020204" pitchFamily="34" charset="-122"/>
              <a:cs typeface="+mn-cs"/>
            </a:endParaRPr>
          </a:p>
        </p:txBody>
      </p:sp>
      <p:pic>
        <p:nvPicPr>
          <p:cNvPr id="12" name="图片 11"/>
          <p:cNvPicPr>
            <a:picLocks noChangeAspect="1"/>
          </p:cNvPicPr>
          <p:nvPr userDrawn="1"/>
        </p:nvPicPr>
        <p:blipFill>
          <a:blip r:embed="rId5"/>
          <a:stretch>
            <a:fillRect/>
          </a:stretch>
        </p:blipFill>
        <p:spPr>
          <a:xfrm>
            <a:off x="8767763" y="92075"/>
            <a:ext cx="3238500" cy="938213"/>
          </a:xfrm>
          <a:prstGeom prst="rect">
            <a:avLst/>
          </a:prstGeom>
          <a:noFill/>
          <a:ln w="9525">
            <a:noFill/>
          </a:ln>
        </p:spPr>
      </p:pic>
      <p:pic>
        <p:nvPicPr>
          <p:cNvPr id="13" name="图片 12"/>
          <p:cNvPicPr>
            <a:picLocks noChangeAspect="1"/>
          </p:cNvPicPr>
          <p:nvPr userDrawn="1"/>
        </p:nvPicPr>
        <p:blipFill>
          <a:blip r:embed="rId6"/>
          <a:stretch>
            <a:fillRect/>
          </a:stretch>
        </p:blipFill>
        <p:spPr>
          <a:xfrm>
            <a:off x="8864600" y="244475"/>
            <a:ext cx="774700" cy="382588"/>
          </a:xfrm>
          <a:prstGeom prst="rect">
            <a:avLst/>
          </a:prstGeom>
          <a:noFill/>
          <a:ln w="9525">
            <a:noFill/>
          </a:ln>
        </p:spPr>
      </p:pic>
      <p:sp>
        <p:nvSpPr>
          <p:cNvPr id="14" name="日期占位符 1"/>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fontAlgn="auto">
              <a:defRPr>
                <a:latin typeface="+mn-lt"/>
                <a:ea typeface="+mn-ea"/>
              </a:defRPr>
            </a:lvl1pPr>
          </a:lstStyle>
          <a:p>
            <a:pPr marL="0" marR="0" lvl="0" indent="0" algn="l" defTabSz="914400" rtl="0" eaLnBrk="1" fontAlgn="auto" latinLnBrk="0" hangingPunct="1">
              <a:lnSpc>
                <a:spcPct val="100000"/>
              </a:lnSpc>
              <a:spcBef>
                <a:spcPct val="0"/>
              </a:spcBef>
              <a:spcAft>
                <a:spcPct val="0"/>
              </a:spcAft>
              <a:buClrTx/>
              <a:buSzTx/>
              <a:buFontTx/>
              <a:buNone/>
              <a:defRPr/>
            </a:pPr>
            <a:fld id="{57294ABB-7320-4B91-A6AD-DA69C0F922D2}" type="datetimeFigureOut">
              <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rPr>
            </a:fld>
            <a:endParaRPr kumimoji="0" lang="zh-CN" altLang="en-US" sz="12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15" name="页脚占位符 7"/>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fontAlgn="auto">
              <a:defRPr/>
            </a:lvl1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6" name="灯片编号占位符 8"/>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US" altLang="en-US" strike="noStrike" noProof="1" dirty="0">
                <a:latin typeface="Arial" panose="020B0604020202020204" pitchFamily="34" charset="0"/>
                <a:ea typeface="微软雅黑" panose="020B0503020204020204" pitchFamily="34" charset="-122"/>
                <a:cs typeface="+mn-cs"/>
              </a:rPr>
            </a:fld>
            <a:endParaRPr lang="en-US" altLang="en-US" strike="noStrike" noProof="1" dirty="0">
              <a:latin typeface="Arial" panose="020B0604020202020204" pitchFamily="34" charset="0"/>
              <a:ea typeface="微软雅黑" panose="020B0503020204020204" pitchFamily="34" charset="-122"/>
            </a:endParaRPr>
          </a:p>
        </p:txBody>
      </p:sp>
    </p:spTree>
  </p:cSld>
  <p:clrMapOvr>
    <a:masterClrMapping/>
  </p:clrMapOvr>
  <p:transition spd="slow" advClick="0" advTm="2000">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53" presetClass="entr" presetSubtype="16" fill="hold" nodeType="withEffect">
                                  <p:stCondLst>
                                    <p:cond delay="25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000000"/>
                                          </p:val>
                                        </p:tav>
                                        <p:tav tm="100000">
                                          <p:val>
                                            <p:strVal val="#ppt_w"/>
                                          </p:val>
                                        </p:tav>
                                      </p:tavLst>
                                    </p:anim>
                                    <p:anim calcmode="lin" valueType="num">
                                      <p:cBhvr>
                                        <p:cTn id="14" dur="500" fill="hold"/>
                                        <p:tgtEl>
                                          <p:spTgt spid="13"/>
                                        </p:tgtEl>
                                        <p:attrNameLst>
                                          <p:attrName>ppt_h</p:attrName>
                                        </p:attrNameLst>
                                      </p:cBhvr>
                                      <p:tavLst>
                                        <p:tav tm="0">
                                          <p:val>
                                            <p:fltVal val="0.000000"/>
                                          </p:val>
                                        </p:tav>
                                        <p:tav tm="100000">
                                          <p:val>
                                            <p:strVal val="#ppt_h"/>
                                          </p:val>
                                        </p:tav>
                                      </p:tavLst>
                                    </p:anim>
                                    <p:animEffect transition="in" filter="fade">
                                      <p:cBhvr>
                                        <p:cTn id="15" dur="500"/>
                                        <p:tgtEl>
                                          <p:spTgt spid="13"/>
                                        </p:tgtEl>
                                      </p:cBhvr>
                                    </p:animEffect>
                                  </p:childTnLst>
                                </p:cTn>
                              </p:par>
                              <p:par>
                                <p:cTn id="16" presetID="49" presetClass="entr" presetSubtype="0" decel="10000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000000"/>
                                          </p:val>
                                        </p:tav>
                                        <p:tav tm="100000">
                                          <p:val>
                                            <p:strVal val="#ppt_w"/>
                                          </p:val>
                                        </p:tav>
                                      </p:tavLst>
                                    </p:anim>
                                    <p:anim calcmode="lin" valueType="num">
                                      <p:cBhvr>
                                        <p:cTn id="19" dur="500" fill="hold"/>
                                        <p:tgtEl>
                                          <p:spTgt spid="8"/>
                                        </p:tgtEl>
                                        <p:attrNameLst>
                                          <p:attrName>ppt_h</p:attrName>
                                        </p:attrNameLst>
                                      </p:cBhvr>
                                      <p:tavLst>
                                        <p:tav tm="0">
                                          <p:val>
                                            <p:fltVal val="0.000000"/>
                                          </p:val>
                                        </p:tav>
                                        <p:tav tm="100000">
                                          <p:val>
                                            <p:strVal val="#ppt_h"/>
                                          </p:val>
                                        </p:tav>
                                      </p:tavLst>
                                    </p:anim>
                                    <p:anim calcmode="lin" valueType="num">
                                      <p:cBhvr>
                                        <p:cTn id="20" dur="500" fill="hold"/>
                                        <p:tgtEl>
                                          <p:spTgt spid="8"/>
                                        </p:tgtEl>
                                        <p:attrNameLst>
                                          <p:attrName>style.rotation</p:attrName>
                                        </p:attrNameLst>
                                      </p:cBhvr>
                                      <p:tavLst>
                                        <p:tav tm="0">
                                          <p:val>
                                            <p:fltVal val="360.000000"/>
                                          </p:val>
                                        </p:tav>
                                        <p:tav tm="100000">
                                          <p:val>
                                            <p:fltVal val="0.000000"/>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rotWithShape="0">
          <a:blip r:embed="rId2"/>
          <a:stretch>
            <a:fillRect/>
          </a:stretch>
        </a:blipFill>
        <a:effectLst/>
      </p:bgPr>
    </p:bg>
    <p:spTree>
      <p:nvGrpSpPr>
        <p:cNvPr id="1" name=""/>
        <p:cNvGrpSpPr/>
        <p:nvPr/>
      </p:nvGrpSpPr>
      <p:grpSpPr>
        <a:xfrm>
          <a:off x="0" y="0"/>
          <a:ext cx="0" cy="0"/>
          <a:chOff x="0" y="0"/>
          <a:chExt cx="0" cy="0"/>
        </a:xfrm>
      </p:grpSpPr>
      <p:cxnSp>
        <p:nvCxnSpPr>
          <p:cNvPr id="8" name="直接连接符 7"/>
          <p:cNvCxnSpPr/>
          <p:nvPr/>
        </p:nvCxnSpPr>
        <p:spPr>
          <a:xfrm>
            <a:off x="2460625" y="447675"/>
            <a:ext cx="7200900" cy="0"/>
          </a:xfrm>
          <a:prstGeom prst="line">
            <a:avLst/>
          </a:prstGeom>
          <a:ln w="28575" cmpd="sng">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9" name="日期占位符 3"/>
          <p:cNvSpPr>
            <a:spLocks noGrp="1"/>
          </p:cNvSpPr>
          <p:nvPr>
            <p:ph type="dt" sz="half" idx="2"/>
            <p:custDataLst>
              <p:tags r:id="rId3"/>
            </p:custDataLst>
          </p:nvPr>
        </p:nvSpPr>
        <p:spPr>
          <a:xfrm>
            <a:off x="879475" y="6350000"/>
            <a:ext cx="2700338" cy="315913"/>
          </a:xfrm>
          <a:prstGeom prst="rect">
            <a:avLst/>
          </a:prstGeom>
        </p:spPr>
        <p:txBody>
          <a:bodyPr vert="horz" lIns="91440" tIns="45720" rIns="91440" bIns="45720" rtlCol="0" anchor="ctr">
            <a:normAutofit/>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0" name="页脚占位符 4"/>
          <p:cNvSpPr>
            <a:spLocks noGrp="1"/>
          </p:cNvSpPr>
          <p:nvPr>
            <p:ph type="ftr" sz="quarter" idx="3"/>
            <p:custDataLst>
              <p:tags r:id="rId4"/>
            </p:custDataLst>
          </p:nvPr>
        </p:nvSpPr>
        <p:spPr>
          <a:xfrm>
            <a:off x="4116388" y="6350000"/>
            <a:ext cx="3959225" cy="315913"/>
          </a:xfrm>
          <a:prstGeom prst="rect">
            <a:avLst/>
          </a:prstGeom>
        </p:spPr>
        <p:txBody>
          <a:bodyPr vert="horz" lIns="91440" tIns="45720" rIns="91440" bIns="45720" rtlCol="0" anchor="ctr">
            <a:normAutofit/>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11" name="灯片编号占位符 5"/>
          <p:cNvSpPr>
            <a:spLocks noGrp="1"/>
          </p:cNvSpPr>
          <p:nvPr>
            <p:ph type="sldNum" sz="quarter" idx="4"/>
            <p:custDataLst>
              <p:tags r:id="rId5"/>
            </p:custDataLst>
          </p:nvPr>
        </p:nvSpPr>
        <p:spPr>
          <a:xfrm>
            <a:off x="8610600" y="6350000"/>
            <a:ext cx="2700338" cy="315913"/>
          </a:xfrm>
          <a:prstGeom prst="rect">
            <a:avLst/>
          </a:prstGeom>
        </p:spPr>
        <p:txBody>
          <a:bodyPr vert="horz" wrap="square" lIns="91440" tIns="45720" rIns="91440" bIns="45720" numCol="1" anchor="ctr" anchorCtr="0" compatLnSpc="1"/>
          <a:p>
            <a:pPr algn="r"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4.jpe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3" Type="http://schemas.openxmlformats.org/officeDocument/2006/relationships/theme" Target="../theme/theme2.xml"/><Relationship Id="rId52" Type="http://schemas.openxmlformats.org/officeDocument/2006/relationships/tags" Target="../tags/tag9.xml"/><Relationship Id="rId51" Type="http://schemas.openxmlformats.org/officeDocument/2006/relationships/tags" Target="../tags/tag8.xml"/><Relationship Id="rId50" Type="http://schemas.openxmlformats.org/officeDocument/2006/relationships/tags" Target="../tags/tag7.xml"/><Relationship Id="rId5" Type="http://schemas.openxmlformats.org/officeDocument/2006/relationships/slideLayout" Target="../slideLayouts/slideLayout10.xml"/><Relationship Id="rId49" Type="http://schemas.openxmlformats.org/officeDocument/2006/relationships/tags" Target="../tags/tag6.xml"/><Relationship Id="rId48" Type="http://schemas.openxmlformats.org/officeDocument/2006/relationships/tags" Target="../tags/tag5.xml"/><Relationship Id="rId47" Type="http://schemas.openxmlformats.org/officeDocument/2006/relationships/tags" Target="../tags/tag4.xml"/><Relationship Id="rId46" Type="http://schemas.openxmlformats.org/officeDocument/2006/relationships/image" Target="../media/image5.jpeg"/><Relationship Id="rId45" Type="http://schemas.openxmlformats.org/officeDocument/2006/relationships/slideLayout" Target="../slideLayouts/slideLayout50.xml"/><Relationship Id="rId44" Type="http://schemas.openxmlformats.org/officeDocument/2006/relationships/slideLayout" Target="../slideLayouts/slideLayout49.xml"/><Relationship Id="rId43" Type="http://schemas.openxmlformats.org/officeDocument/2006/relationships/slideLayout" Target="../slideLayouts/slideLayout48.xml"/><Relationship Id="rId42" Type="http://schemas.openxmlformats.org/officeDocument/2006/relationships/slideLayout" Target="../slideLayouts/slideLayout47.xml"/><Relationship Id="rId41" Type="http://schemas.openxmlformats.org/officeDocument/2006/relationships/slideLayout" Target="../slideLayouts/slideLayout46.xml"/><Relationship Id="rId40" Type="http://schemas.openxmlformats.org/officeDocument/2006/relationships/slideLayout" Target="../slideLayouts/slideLayout45.xml"/><Relationship Id="rId4" Type="http://schemas.openxmlformats.org/officeDocument/2006/relationships/slideLayout" Target="../slideLayouts/slideLayout9.xml"/><Relationship Id="rId39" Type="http://schemas.openxmlformats.org/officeDocument/2006/relationships/slideLayout" Target="../slideLayouts/slideLayout44.xml"/><Relationship Id="rId38" Type="http://schemas.openxmlformats.org/officeDocument/2006/relationships/slideLayout" Target="../slideLayouts/slideLayout43.xml"/><Relationship Id="rId37" Type="http://schemas.openxmlformats.org/officeDocument/2006/relationships/slideLayout" Target="../slideLayouts/slideLayout42.xml"/><Relationship Id="rId36" Type="http://schemas.openxmlformats.org/officeDocument/2006/relationships/slideLayout" Target="../slideLayouts/slideLayout41.xml"/><Relationship Id="rId35" Type="http://schemas.openxmlformats.org/officeDocument/2006/relationships/slideLayout" Target="../slideLayouts/slideLayout40.xml"/><Relationship Id="rId34" Type="http://schemas.openxmlformats.org/officeDocument/2006/relationships/slideLayout" Target="../slideLayouts/slideLayout39.xml"/><Relationship Id="rId33" Type="http://schemas.openxmlformats.org/officeDocument/2006/relationships/slideLayout" Target="../slideLayouts/slideLayout38.xml"/><Relationship Id="rId32" Type="http://schemas.openxmlformats.org/officeDocument/2006/relationships/slideLayout" Target="../slideLayouts/slideLayout37.xml"/><Relationship Id="rId31" Type="http://schemas.openxmlformats.org/officeDocument/2006/relationships/slideLayout" Target="../slideLayouts/slideLayout36.xml"/><Relationship Id="rId30" Type="http://schemas.openxmlformats.org/officeDocument/2006/relationships/slideLayout" Target="../slideLayouts/slideLayout35.xml"/><Relationship Id="rId3" Type="http://schemas.openxmlformats.org/officeDocument/2006/relationships/slideLayout" Target="../slideLayouts/slideLayout8.xml"/><Relationship Id="rId29" Type="http://schemas.openxmlformats.org/officeDocument/2006/relationships/slideLayout" Target="../slideLayouts/slideLayout34.xml"/><Relationship Id="rId28" Type="http://schemas.openxmlformats.org/officeDocument/2006/relationships/slideLayout" Target="../slideLayouts/slideLayout33.xml"/><Relationship Id="rId27" Type="http://schemas.openxmlformats.org/officeDocument/2006/relationships/slideLayout" Target="../slideLayouts/slideLayout32.xml"/><Relationship Id="rId26" Type="http://schemas.openxmlformats.org/officeDocument/2006/relationships/slideLayout" Target="../slideLayouts/slideLayout31.xml"/><Relationship Id="rId25" Type="http://schemas.openxmlformats.org/officeDocument/2006/relationships/slideLayout" Target="../slideLayouts/slideLayout30.xml"/><Relationship Id="rId24" Type="http://schemas.openxmlformats.org/officeDocument/2006/relationships/slideLayout" Target="../slideLayouts/slideLayout29.xml"/><Relationship Id="rId23" Type="http://schemas.openxmlformats.org/officeDocument/2006/relationships/slideLayout" Target="../slideLayouts/slideLayout28.xml"/><Relationship Id="rId22" Type="http://schemas.openxmlformats.org/officeDocument/2006/relationships/slideLayout" Target="../slideLayouts/slideLayout27.xml"/><Relationship Id="rId21" Type="http://schemas.openxmlformats.org/officeDocument/2006/relationships/slideLayout" Target="../slideLayouts/slideLayout26.xml"/><Relationship Id="rId20" Type="http://schemas.openxmlformats.org/officeDocument/2006/relationships/slideLayout" Target="../slideLayouts/slideLayout25.xml"/><Relationship Id="rId2" Type="http://schemas.openxmlformats.org/officeDocument/2006/relationships/slideLayout" Target="../slideLayouts/slideLayout7.xml"/><Relationship Id="rId19" Type="http://schemas.openxmlformats.org/officeDocument/2006/relationships/slideLayout" Target="../slideLayouts/slideLayout24.xml"/><Relationship Id="rId18" Type="http://schemas.openxmlformats.org/officeDocument/2006/relationships/slideLayout" Target="../slideLayouts/slideLayout23.xml"/><Relationship Id="rId17" Type="http://schemas.openxmlformats.org/officeDocument/2006/relationships/slideLayout" Target="../slideLayouts/slideLayout22.xml"/><Relationship Id="rId16" Type="http://schemas.openxmlformats.org/officeDocument/2006/relationships/slideLayout" Target="../slideLayouts/slideLayout21.xml"/><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6"/>
          <a:tile tx="0" ty="0" sx="100000" sy="100000" flip="none" algn="tl"/>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46"/>
          <a:stretch>
            <a:fillRect/>
          </a:stretch>
        </a:blipFill>
        <a:effectLst/>
      </p:bgPr>
    </p:bg>
    <p:spTree>
      <p:nvGrpSpPr>
        <p:cNvPr id="1" name=""/>
        <p:cNvGrpSpPr/>
        <p:nvPr/>
      </p:nvGrpSpPr>
      <p:grpSpPr/>
      <p:sp>
        <p:nvSpPr>
          <p:cNvPr id="1026" name="标题占位符 1"/>
          <p:cNvSpPr>
            <a:spLocks noGrp="1"/>
          </p:cNvSpPr>
          <p:nvPr>
            <p:ph type="title"/>
            <p:custDataLst>
              <p:tags r:id="rId47"/>
            </p:custDataLst>
          </p:nvPr>
        </p:nvSpPr>
        <p:spPr>
          <a:xfrm>
            <a:off x="669925" y="431800"/>
            <a:ext cx="10852150" cy="647700"/>
          </a:xfrm>
          <a:prstGeom prst="rect">
            <a:avLst/>
          </a:prstGeom>
          <a:noFill/>
          <a:ln w="9525">
            <a:noFill/>
          </a:ln>
        </p:spPr>
        <p:txBody>
          <a:bodyPr vert="horz" wrap="square" lIns="101600" tIns="38100" rIns="76200" bIns="38100" anchor="ctr"/>
          <a:p>
            <a:pPr lvl="0"/>
            <a:r>
              <a:rPr lang="zh-CN" altLang="en-US"/>
              <a:t>单击此处编辑母版标题样式</a:t>
            </a:r>
            <a:endParaRPr lang="zh-CN" altLang="en-US"/>
          </a:p>
        </p:txBody>
      </p:sp>
      <p:sp>
        <p:nvSpPr>
          <p:cNvPr id="1027" name="文本占位符 2"/>
          <p:cNvSpPr>
            <a:spLocks noGrp="1"/>
          </p:cNvSpPr>
          <p:nvPr>
            <p:ph type="body"/>
            <p:custDataLst>
              <p:tags r:id="rId48"/>
            </p:custDataLst>
          </p:nvPr>
        </p:nvSpPr>
        <p:spPr>
          <a:xfrm>
            <a:off x="669925" y="1295400"/>
            <a:ext cx="10852150" cy="5040313"/>
          </a:xfrm>
          <a:prstGeom prst="rect">
            <a:avLst/>
          </a:prstGeom>
          <a:noFill/>
          <a:ln w="9525">
            <a:noFill/>
          </a:ln>
        </p:spPr>
        <p:txBody>
          <a:bodyPr vert="horz" wrap="square" lIns="101600" tIns="0" rIns="82550" bIns="0" anchor="t"/>
          <a:p>
            <a:pPr lvl="0"/>
            <a:r>
              <a:rPr lang="zh-CN" altLang="en-US"/>
              <a:t>单击此处编辑母版文本样式</a:t>
            </a:r>
            <a:endParaRPr lang="zh-CN" altLang="en-US"/>
          </a:p>
          <a:p>
            <a:pPr lvl="1" indent="-228600"/>
            <a:r>
              <a:rPr lang="zh-CN" altLang="en-US"/>
              <a:t>第二级</a:t>
            </a:r>
            <a:endParaRPr lang="zh-CN" altLang="en-US"/>
          </a:p>
          <a:p>
            <a:pPr lvl="2" indent="-228600"/>
            <a:r>
              <a:rPr lang="zh-CN" altLang="en-US"/>
              <a:t>第三级</a:t>
            </a:r>
            <a:endParaRPr lang="zh-CN" altLang="en-US"/>
          </a:p>
          <a:p>
            <a:pPr lvl="3" indent="-228600"/>
            <a:r>
              <a:rPr lang="zh-CN" altLang="en-US"/>
              <a:t>第四级</a:t>
            </a:r>
            <a:endParaRPr lang="zh-CN" altLang="en-US"/>
          </a:p>
          <a:p>
            <a:pPr lvl="4" indent="-228600"/>
            <a:r>
              <a:rPr lang="zh-CN" altLang="en-US"/>
              <a:t>第五级</a:t>
            </a:r>
            <a:endParaRPr lang="zh-CN" altLang="en-US"/>
          </a:p>
        </p:txBody>
      </p:sp>
      <p:sp>
        <p:nvSpPr>
          <p:cNvPr id="4" name="日期占位符 3"/>
          <p:cNvSpPr>
            <a:spLocks noGrp="1"/>
          </p:cNvSpPr>
          <p:nvPr>
            <p:ph type="dt" sz="half" idx="2"/>
            <p:custDataLst>
              <p:tags r:id="rId49"/>
            </p:custDataLst>
          </p:nvPr>
        </p:nvSpPr>
        <p:spPr>
          <a:xfrm>
            <a:off x="879475" y="6350000"/>
            <a:ext cx="2700338" cy="315913"/>
          </a:xfrm>
          <a:prstGeom prst="rect">
            <a:avLst/>
          </a:prstGeom>
        </p:spPr>
        <p:txBody>
          <a:bodyPr vert="horz" lIns="91440" tIns="45720" rIns="91440" bIns="45720" rtlCol="0" anchor="ctr">
            <a:normAutofit/>
          </a:bodyPr>
          <a:lstStyle>
            <a:lvl1pPr algn="l" eaLnBrk="1" hangingPunct="1">
              <a:buFontTx/>
              <a:buNone/>
              <a:defRPr sz="1200" noProof="1">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3"/>
            <p:custDataLst>
              <p:tags r:id="rId50"/>
            </p:custDataLst>
          </p:nvPr>
        </p:nvSpPr>
        <p:spPr>
          <a:xfrm>
            <a:off x="4116388" y="6350000"/>
            <a:ext cx="3959225" cy="315913"/>
          </a:xfrm>
          <a:prstGeom prst="rect">
            <a:avLst/>
          </a:prstGeom>
        </p:spPr>
        <p:txBody>
          <a:bodyPr vert="horz" lIns="91440" tIns="45720" rIns="91440" bIns="45720" rtlCol="0" anchor="ctr">
            <a:normAutofit/>
          </a:bodyPr>
          <a:lstStyle>
            <a:lvl1pPr algn="ctr" eaLnBrk="1" hangingPunct="1">
              <a:buFontTx/>
              <a:buNone/>
              <a:defRPr sz="1200" noProof="1">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6" name="灯片编号占位符 5"/>
          <p:cNvSpPr>
            <a:spLocks noGrp="1"/>
          </p:cNvSpPr>
          <p:nvPr>
            <p:ph type="sldNum" sz="quarter" idx="4"/>
            <p:custDataLst>
              <p:tags r:id="rId51"/>
            </p:custDataLst>
          </p:nvPr>
        </p:nvSpPr>
        <p:spPr>
          <a:xfrm>
            <a:off x="8610600" y="6350000"/>
            <a:ext cx="2700338" cy="315913"/>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fontAlgn="base" hangingPunct="1">
              <a:buNone/>
            </a:pPr>
            <a:fld id="{9A0DB2DC-4C9A-4742-B13C-FB6460FD3503}" type="slidenum">
              <a:rPr lang="en-US" altLang="en-US" strike="noStrike" noProof="1" dirty="0">
                <a:latin typeface="Calibri" panose="020F0502020204030204" pitchFamily="34" charset="0"/>
                <a:ea typeface="宋体" panose="02010600030101010101" pitchFamily="2" charset="-122"/>
                <a:cs typeface="+mn-cs"/>
              </a:rPr>
            </a:fld>
            <a:endParaRPr lang="en-US" altLang="en-US" strike="noStrike" noProof="1" dirty="0">
              <a:latin typeface="Calibri" panose="020F0502020204030204" pitchFamily="34" charset="0"/>
            </a:endParaRPr>
          </a:p>
        </p:txBody>
      </p:sp>
      <p:sp>
        <p:nvSpPr>
          <p:cNvPr id="7" name="KSO_TEMPLATE" hidden="1"/>
          <p:cNvSpPr/>
          <p:nvPr>
            <p:custDataLst>
              <p:tags r:id="rId5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Lst>
  <p:hf sldNum="0" hdr="0" ftr="0" dt="0"/>
  <p:txStyles>
    <p:titleStyle>
      <a:lvl1pPr algn="l" rtl="0" eaLnBrk="0" fontAlgn="base" hangingPunct="0">
        <a:spcBef>
          <a:spcPct val="0"/>
        </a:spcBef>
        <a:spcAft>
          <a:spcPct val="0"/>
        </a:spcAft>
        <a:defRPr sz="2800" b="1" kern="1200" spc="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b="1">
          <a:solidFill>
            <a:schemeClr val="tx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b="1">
          <a:solidFill>
            <a:schemeClr val="tx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b="1">
          <a:solidFill>
            <a:schemeClr val="tx1"/>
          </a:solidFill>
          <a:latin typeface="Arial" panose="020B0604020202020204" pitchFamily="34" charset="0"/>
          <a:ea typeface="微软雅黑" panose="020B0503020204020204" pitchFamily="34" charset="-122"/>
        </a:defRPr>
      </a:lvl5pPr>
      <a:lvl6pPr marL="457200" algn="l" rtl="0" fontAlgn="base">
        <a:spcBef>
          <a:spcPct val="0"/>
        </a:spcBef>
        <a:spcAft>
          <a:spcPct val="0"/>
        </a:spcAft>
        <a:defRPr sz="2800" b="1">
          <a:solidFill>
            <a:schemeClr val="tx1"/>
          </a:solidFill>
          <a:latin typeface="Arial" panose="020B0604020202020204" pitchFamily="34" charset="0"/>
          <a:ea typeface="微软雅黑" panose="020B0503020204020204" pitchFamily="34" charset="-122"/>
        </a:defRPr>
      </a:lvl6pPr>
      <a:lvl7pPr marL="914400" algn="l" rtl="0" fontAlgn="base">
        <a:spcBef>
          <a:spcPct val="0"/>
        </a:spcBef>
        <a:spcAft>
          <a:spcPct val="0"/>
        </a:spcAft>
        <a:defRPr sz="2800" b="1">
          <a:solidFill>
            <a:schemeClr val="tx1"/>
          </a:solidFill>
          <a:latin typeface="Arial" panose="020B0604020202020204" pitchFamily="34" charset="0"/>
          <a:ea typeface="微软雅黑" panose="020B0503020204020204" pitchFamily="34" charset="-122"/>
        </a:defRPr>
      </a:lvl7pPr>
      <a:lvl8pPr marL="1371600" algn="l" rtl="0" fontAlgn="base">
        <a:spcBef>
          <a:spcPct val="0"/>
        </a:spcBef>
        <a:spcAft>
          <a:spcPct val="0"/>
        </a:spcAft>
        <a:defRPr sz="2800" b="1">
          <a:solidFill>
            <a:schemeClr val="tx1"/>
          </a:solidFill>
          <a:latin typeface="Arial" panose="020B0604020202020204" pitchFamily="34" charset="0"/>
          <a:ea typeface="微软雅黑" panose="020B0503020204020204" pitchFamily="34" charset="-122"/>
        </a:defRPr>
      </a:lvl8pPr>
      <a:lvl9pPr marL="1828800" algn="l" rtl="0" fontAlgn="base">
        <a:spcBef>
          <a:spcPct val="0"/>
        </a:spcBef>
        <a:spcAft>
          <a:spcPct val="0"/>
        </a:spcAft>
        <a:defRPr sz="2800" b="1">
          <a:solidFill>
            <a:schemeClr val="tx1"/>
          </a:solidFill>
          <a:latin typeface="Arial" panose="020B0604020202020204" pitchFamily="34" charset="0"/>
          <a:ea typeface="微软雅黑" panose="020B0503020204020204" pitchFamily="34" charset="-122"/>
        </a:defRPr>
      </a:lvl9pPr>
    </p:titleStyle>
    <p:bodyStyle>
      <a:lvl1pPr marL="228600" indent="-228600" algn="l" rtl="0" eaLnBrk="0" fontAlgn="base" hangingPunct="0">
        <a:lnSpc>
          <a:spcPct val="130000"/>
        </a:lnSpc>
        <a:spcBef>
          <a:spcPct val="0"/>
        </a:spcBef>
        <a:spcAft>
          <a:spcPts val="1000"/>
        </a:spcAft>
        <a:buFont typeface="Arial" panose="020B0604020202020204" pitchFamily="34" charset="0"/>
        <a:buChar char="•"/>
        <a:defRPr sz="1600" kern="1200" spc="150">
          <a:solidFill>
            <a:schemeClr val="tx1"/>
          </a:solidFill>
          <a:latin typeface="+mn-lt"/>
          <a:ea typeface="+mn-ea"/>
          <a:cs typeface="+mn-cs"/>
        </a:defRPr>
      </a:lvl1pPr>
      <a:lvl2pPr marL="685800" indent="-228600" algn="l" defTabSz="0"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mn-lt"/>
          <a:ea typeface="+mn-ea"/>
          <a:cs typeface="+mn-cs"/>
        </a:defRPr>
      </a:lvl2pPr>
      <a:lvl3pPr marL="1143000" indent="-228600" algn="l" defTabSz="0"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mn-lt"/>
          <a:ea typeface="+mn-ea"/>
          <a:cs typeface="+mn-cs"/>
        </a:defRPr>
      </a:lvl3pPr>
      <a:lvl4pPr marL="1600200" indent="-228600" algn="l" defTabSz="0"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mn-lt"/>
          <a:ea typeface="+mn-ea"/>
          <a:cs typeface="+mn-cs"/>
        </a:defRPr>
      </a:lvl4pPr>
      <a:lvl5pPr marL="2057400" indent="-228600" algn="l" defTabSz="0" rtl="0" eaLnBrk="0" fontAlgn="base" hangingPunct="0">
        <a:lnSpc>
          <a:spcPct val="130000"/>
        </a:lnSpc>
        <a:spcBef>
          <a:spcPct val="0"/>
        </a:spcBef>
        <a:spcAft>
          <a:spcPts val="1000"/>
        </a:spcAft>
        <a:buFont typeface="Arial" panose="020B0604020202020204" pitchFamily="34" charset="0"/>
        <a:buChar char="•"/>
        <a:tabLst>
          <a:tab pos="1609725" algn="l"/>
        </a:tabLst>
        <a:defRPr sz="16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image" Target="../media/image13.png"/><Relationship Id="rId2" Type="http://schemas.microsoft.com/office/2007/relationships/media" Target="../media/media1.mp4"/><Relationship Id="rId1" Type="http://schemas.openxmlformats.org/officeDocument/2006/relationships/video" Target="../media/media1.mp4"/></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4.xml"/><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image" Target="../media/image1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9" Type="http://schemas.openxmlformats.org/officeDocument/2006/relationships/tags" Target="../tags/tag20.xml"/><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2" Type="http://schemas.openxmlformats.org/officeDocument/2006/relationships/notesSlide" Target="../notesSlides/notesSlide19.xml"/><Relationship Id="rId11" Type="http://schemas.openxmlformats.org/officeDocument/2006/relationships/slideLayout" Target="../slideLayouts/slideLayout4.xml"/><Relationship Id="rId10" Type="http://schemas.openxmlformats.org/officeDocument/2006/relationships/tags" Target="../tags/tag21.xml"/><Relationship Id="rId1" Type="http://schemas.openxmlformats.org/officeDocument/2006/relationships/tags" Target="../tags/tag12.xml"/></Relationships>
</file>

<file path=ppt/slides/_rels/slide2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8.png"/><Relationship Id="rId7" Type="http://schemas.microsoft.com/office/2007/relationships/media" Target="../media/media2.mp4"/><Relationship Id="rId6" Type="http://schemas.openxmlformats.org/officeDocument/2006/relationships/video" Target="../media/media2.mp4"/><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0" Type="http://schemas.openxmlformats.org/officeDocument/2006/relationships/notesSlide" Target="../notesSlides/notesSlide20.xml"/><Relationship Id="rId1" Type="http://schemas.openxmlformats.org/officeDocument/2006/relationships/diagramData" Target="../diagrams/data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hyperlink" Target="&#27494;&#35013;&#21147;&#37327;.mp4"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4.xml"/><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hyperlink" Target="&#33073;&#36139;&#25915;&#22362;.mp4" TargetMode="Externa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openxmlformats.org/officeDocument/2006/relationships/image" Target="../media/image26.png"/><Relationship Id="rId2" Type="http://schemas.microsoft.com/office/2007/relationships/media" Target="file:///E:\&#20843;&#19979;&#35838;&#20214;\&#31532;&#19968;&#21333;&#20803;\&#22269;&#26032;&#21150;&#21457;&#34920;&#12298;&#26032;&#20013;&#22269;&#20154;&#26435;&#20107;&#19994;&#21457;&#23637;70&#24180;&#12299;&#30333;&#30382;&#20070;.wmv" TargetMode="External"/><Relationship Id="rId1" Type="http://schemas.openxmlformats.org/officeDocument/2006/relationships/video" Target="file:///E:\&#20843;&#19979;&#35838;&#20214;\&#31532;&#19968;&#21333;&#20803;\&#22269;&#26032;&#21150;&#21457;&#34920;&#12298;&#26032;&#20013;&#22269;&#20154;&#26435;&#20107;&#19994;&#21457;&#23637;70&#24180;&#12299;&#30333;&#30382;&#20070;.wmv"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4.xm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4"/>
          <p:cNvSpPr txBox="1">
            <a:spLocks noChangeArrowheads="1"/>
          </p:cNvSpPr>
          <p:nvPr/>
        </p:nvSpPr>
        <p:spPr bwMode="auto">
          <a:xfrm>
            <a:off x="496282" y="2226948"/>
            <a:ext cx="11199435" cy="1123920"/>
          </a:xfrm>
          <a:prstGeom prst="parallelogram">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a:effectLst/>
        </p:spPr>
        <p:txBody>
          <a:bodyPr vert="horz" wrap="square" lIns="91416" tIns="45708" rIns="91416" bIns="45708"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dist">
              <a:spcBef>
                <a:spcPct val="0"/>
              </a:spcBef>
            </a:pPr>
            <a:r>
              <a:rPr lang="en-US" altLang="zh-CN" sz="4400" b="0" spc="600" dirty="0">
                <a:latin typeface="微软雅黑" panose="020B0503020204020204" pitchFamily="34" charset="-122"/>
                <a:ea typeface="微软雅黑" panose="020B0503020204020204" pitchFamily="34" charset="-122"/>
              </a:rPr>
              <a:t>1.1</a:t>
            </a:r>
            <a:r>
              <a:rPr lang="zh-CN" altLang="en-US" sz="4400" b="0" spc="600" dirty="0">
                <a:latin typeface="微软雅黑" panose="020B0503020204020204" pitchFamily="34" charset="-122"/>
                <a:ea typeface="微软雅黑" panose="020B0503020204020204" pitchFamily="34" charset="-122"/>
              </a:rPr>
              <a:t>党的主张和人民意志的统一</a:t>
            </a:r>
            <a:endParaRPr lang="zh-CN" altLang="en-US" sz="4400" b="0" spc="600" dirty="0">
              <a:latin typeface="微软雅黑" panose="020B0503020204020204" pitchFamily="34" charset="-122"/>
              <a:ea typeface="微软雅黑" panose="020B0503020204020204" pitchFamily="34" charset="-122"/>
            </a:endParaRPr>
          </a:p>
        </p:txBody>
      </p:sp>
      <p:sp>
        <p:nvSpPr>
          <p:cNvPr id="38" name="矩形: 圆角 37"/>
          <p:cNvSpPr/>
          <p:nvPr/>
        </p:nvSpPr>
        <p:spPr>
          <a:xfrm>
            <a:off x="2932043" y="4140467"/>
            <a:ext cx="3078807" cy="783193"/>
          </a:xfrm>
          <a:prstGeom prst="roundRect">
            <a:avLst/>
          </a:prstGeom>
          <a:solidFill>
            <a:schemeClr val="accent1"/>
          </a:solidFill>
          <a:ln>
            <a:solidFill>
              <a:schemeClr val="accent1"/>
            </a:solidFill>
          </a:ln>
        </p:spPr>
        <p:txBody>
          <a:bodyPr wrap="square">
            <a:spAutoFit/>
            <a:scene3d>
              <a:camera prst="orthographicFront"/>
              <a:lightRig rig="threePt" dir="t"/>
            </a:scene3d>
            <a:sp3d contourW="12700"/>
          </a:bodyPr>
          <a:lstStyle/>
          <a:p>
            <a:pPr lvl="0" algn="ctr">
              <a:defRPr/>
            </a:pPr>
            <a:r>
              <a:rPr lang="zh-CN" altLang="en-US" sz="4000" b="1" dirty="0">
                <a:solidFill>
                  <a:schemeClr val="bg1"/>
                </a:solidFill>
                <a:latin typeface="微软雅黑" panose="020B0503020204020204" pitchFamily="34" charset="-122"/>
                <a:ea typeface="微软雅黑" panose="020B0503020204020204" pitchFamily="34" charset="-122"/>
                <a:cs typeface="+mn-ea"/>
                <a:sym typeface="+mn-lt"/>
              </a:rPr>
              <a:t>八年级下册</a:t>
            </a:r>
            <a:endParaRPr lang="zh-CN" altLang="en-US" sz="4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9" name="矩形: 圆角 38"/>
          <p:cNvSpPr/>
          <p:nvPr/>
        </p:nvSpPr>
        <p:spPr>
          <a:xfrm>
            <a:off x="6502201" y="4208570"/>
            <a:ext cx="4192304" cy="646986"/>
          </a:xfrm>
          <a:prstGeom prst="roundRect">
            <a:avLst/>
          </a:prstGeom>
          <a:solidFill>
            <a:schemeClr val="bg1">
              <a:lumMod val="95000"/>
            </a:schemeClr>
          </a:solidFill>
          <a:ln>
            <a:solidFill>
              <a:schemeClr val="accent1"/>
            </a:solidFill>
          </a:ln>
        </p:spPr>
        <p:txBody>
          <a:bodyPr wrap="square">
            <a:spAutoFit/>
            <a:scene3d>
              <a:camera prst="orthographicFront"/>
              <a:lightRig rig="threePt" dir="t"/>
            </a:scene3d>
            <a:sp3d contourW="12700"/>
          </a:bodyPr>
          <a:lstStyle/>
          <a:p>
            <a:pPr algn="ctr">
              <a:defRPr/>
            </a:pPr>
            <a:r>
              <a:rPr lang="zh-CN" altLang="en-US" sz="3200" b="1" dirty="0">
                <a:latin typeface="微软雅黑" panose="020B0503020204020204" pitchFamily="34" charset="-122"/>
                <a:ea typeface="微软雅黑" panose="020B0503020204020204" pitchFamily="34" charset="-122"/>
                <a:cs typeface="+mn-ea"/>
                <a:sym typeface="+mn-lt"/>
              </a:rPr>
              <a:t>道德与法治</a:t>
            </a:r>
            <a:endParaRPr lang="zh-CN" altLang="en-US" sz="3200" b="1" dirty="0">
              <a:latin typeface="微软雅黑" panose="020B0503020204020204" pitchFamily="34" charset="-122"/>
              <a:ea typeface="微软雅黑" panose="020B0503020204020204" pitchFamily="34" charset="-122"/>
              <a:cs typeface="+mn-ea"/>
              <a:sym typeface="+mn-lt"/>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p:tgtEl>
                                          <p:spTgt spid="38"/>
                                        </p:tgtEl>
                                        <p:attrNameLst>
                                          <p:attrName>ppt_y</p:attrName>
                                        </p:attrNameLst>
                                      </p:cBhvr>
                                      <p:tavLst>
                                        <p:tav tm="0">
                                          <p:val>
                                            <p:strVal val="#ppt_y+#ppt_h*1.125000"/>
                                          </p:val>
                                        </p:tav>
                                        <p:tav tm="100000">
                                          <p:val>
                                            <p:strVal val="#ppt_y"/>
                                          </p:val>
                                        </p:tav>
                                      </p:tavLst>
                                    </p:anim>
                                    <p:animEffect transition="in" filter="wipe(up)">
                                      <p:cBhvr>
                                        <p:cTn id="12" dur="500"/>
                                        <p:tgtEl>
                                          <p:spTgt spid="38"/>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p:tgtEl>
                                          <p:spTgt spid="39"/>
                                        </p:tgtEl>
                                        <p:attrNameLst>
                                          <p:attrName>ppt_y</p:attrName>
                                        </p:attrNameLst>
                                      </p:cBhvr>
                                      <p:tavLst>
                                        <p:tav tm="0">
                                          <p:val>
                                            <p:strVal val="#ppt_y+#ppt_h*1.125000"/>
                                          </p:val>
                                        </p:tav>
                                        <p:tav tm="100000">
                                          <p:val>
                                            <p:strVal val="#ppt_y"/>
                                          </p:val>
                                        </p:tav>
                                      </p:tavLst>
                                    </p:anim>
                                    <p:animEffect transition="in" filter="wipe(up)">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a:spLocks noChangeArrowheads="1"/>
          </p:cNvSpPr>
          <p:nvPr/>
        </p:nvSpPr>
        <p:spPr bwMode="auto">
          <a:xfrm>
            <a:off x="3802575" y="5546860"/>
            <a:ext cx="11444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实现共产主义</a:t>
            </a: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pic>
        <p:nvPicPr>
          <p:cNvPr id="2" name="党的性质">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329055" y="1296035"/>
            <a:ext cx="8694420" cy="5159375"/>
          </a:xfrm>
          <a:prstGeom prst="rect">
            <a:avLst/>
          </a:prstGeom>
        </p:spPr>
      </p:pic>
      <p:sp>
        <p:nvSpPr>
          <p:cNvPr id="16" name="标题 2"/>
          <p:cNvSpPr>
            <a:spLocks noGrp="1"/>
          </p:cNvSpPr>
          <p:nvPr>
            <p:ph type="title"/>
          </p:nvPr>
        </p:nvSpPr>
        <p:spPr>
          <a:xfrm>
            <a:off x="1236136" y="403407"/>
            <a:ext cx="9153416" cy="594951"/>
          </a:xfrm>
        </p:spPr>
        <p:txBody>
          <a:bodyPr/>
          <a:lstStyle/>
          <a:p>
            <a:r>
              <a:rPr lang="zh-CN" altLang="en-US" dirty="0">
                <a:sym typeface="Arial" panose="020B0604020202020204" pitchFamily="34" charset="0"/>
              </a:rPr>
              <a:t>探究二：为什么坚持共产党的领导</a:t>
            </a:r>
            <a:br>
              <a:rPr lang="zh-CN" altLang="en-US" dirty="0">
                <a:sym typeface="Arial" panose="020B0604020202020204" pitchFamily="34" charset="0"/>
              </a:rPr>
            </a:br>
            <a:endParaRPr lang="zh-CN" altLang="en-US" dirty="0">
              <a:sym typeface="Arial" panose="020B0604020202020204" pitchFamily="34" charset="0"/>
            </a:endParaRPr>
          </a:p>
        </p:txBody>
      </p:sp>
      <p:sp>
        <p:nvSpPr>
          <p:cNvPr id="17" name="文本框 16"/>
          <p:cNvSpPr txBox="1"/>
          <p:nvPr/>
        </p:nvSpPr>
        <p:spPr>
          <a:xfrm>
            <a:off x="797255" y="772619"/>
            <a:ext cx="113943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结合视频了解党的性质、宗旨</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23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2"/>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2"/>
                                        </p:tgtEl>
                                      </p:cBhvr>
                                    </p:cmd>
                                  </p:childTnLst>
                                </p:cTn>
                              </p:par>
                            </p:childTnLst>
                          </p:cTn>
                        </p:par>
                      </p:childTnLst>
                    </p:cTn>
                  </p:par>
                </p:childTnLst>
              </p:cTn>
              <p:nextCondLst>
                <p:cond evt="onClick" delay="0">
                  <p:tgtEl>
                    <p:spTgt spid="2"/>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a:spLocks noChangeArrowheads="1"/>
          </p:cNvSpPr>
          <p:nvPr/>
        </p:nvSpPr>
        <p:spPr bwMode="auto">
          <a:xfrm>
            <a:off x="507695" y="2864950"/>
            <a:ext cx="109170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中国共产党是中国工人阶级的先锋队，同时是中国人民和中华民族的先锋队。（</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“两个先锋队”</a:t>
            </a: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a:t>
            </a: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650612" y="2202900"/>
            <a:ext cx="3073425" cy="461665"/>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中国共产党的性质：</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566529" y="4095772"/>
            <a:ext cx="3073425" cy="461665"/>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中国共产党的宗旨：</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a:spLocks noChangeArrowheads="1"/>
          </p:cNvSpPr>
          <p:nvPr/>
        </p:nvSpPr>
        <p:spPr bwMode="auto">
          <a:xfrm>
            <a:off x="507695" y="4681492"/>
            <a:ext cx="11444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全心全意为人民服务</a:t>
            </a: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569792" y="5392972"/>
            <a:ext cx="2946452" cy="830997"/>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党的最高理想和最终奋斗目标：</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a:spLocks noChangeArrowheads="1"/>
          </p:cNvSpPr>
          <p:nvPr/>
        </p:nvSpPr>
        <p:spPr bwMode="auto">
          <a:xfrm>
            <a:off x="3802575" y="5546860"/>
            <a:ext cx="114445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实现共产主义</a:t>
            </a: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16" name="标题 2"/>
          <p:cNvSpPr>
            <a:spLocks noGrp="1"/>
          </p:cNvSpPr>
          <p:nvPr>
            <p:ph type="title"/>
          </p:nvPr>
        </p:nvSpPr>
        <p:spPr>
          <a:xfrm>
            <a:off x="1236136" y="403407"/>
            <a:ext cx="9153416" cy="594951"/>
          </a:xfrm>
        </p:spPr>
        <p:txBody>
          <a:bodyPr/>
          <a:lstStyle/>
          <a:p>
            <a:r>
              <a:rPr lang="zh-CN" altLang="en-US" dirty="0">
                <a:sym typeface="Arial" panose="020B0604020202020204" pitchFamily="34" charset="0"/>
              </a:rPr>
              <a:t>探究二：为什么坚持共产党的领导</a:t>
            </a:r>
            <a:br>
              <a:rPr lang="zh-CN" altLang="en-US" dirty="0">
                <a:sym typeface="Arial" panose="020B0604020202020204" pitchFamily="34" charset="0"/>
              </a:rPr>
            </a:br>
            <a:endParaRPr lang="zh-CN" altLang="en-US" dirty="0">
              <a:sym typeface="Arial" panose="020B0604020202020204" pitchFamily="34" charset="0"/>
            </a:endParaRPr>
          </a:p>
        </p:txBody>
      </p:sp>
      <p:sp>
        <p:nvSpPr>
          <p:cNvPr id="17" name="文本框 16"/>
          <p:cNvSpPr txBox="1"/>
          <p:nvPr/>
        </p:nvSpPr>
        <p:spPr>
          <a:xfrm>
            <a:off x="398475" y="998044"/>
            <a:ext cx="113943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结合视频了解党的性质、宗旨</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bldLvl="0" animBg="1"/>
      <p:bldP spid="12" grpId="0" bldLvl="0" animBg="1"/>
      <p:bldP spid="13" grpId="0"/>
      <p:bldP spid="14" grpId="0" bldLvl="0" animBg="1"/>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057416" y="542581"/>
            <a:ext cx="9153416" cy="594951"/>
          </a:xfrm>
        </p:spPr>
        <p:txBody>
          <a:bodyPr/>
          <a:lstStyle/>
          <a:p>
            <a:r>
              <a:rPr lang="zh-CN" altLang="en-US" dirty="0">
                <a:sym typeface="Arial" panose="020B0604020202020204" pitchFamily="34" charset="0"/>
              </a:rPr>
              <a:t>笔记区</a:t>
            </a:r>
            <a:br>
              <a:rPr lang="zh-CN" altLang="en-US" dirty="0">
                <a:sym typeface="Arial" panose="020B0604020202020204" pitchFamily="34" charset="0"/>
              </a:rPr>
            </a:br>
            <a:endParaRPr lang="zh-CN" altLang="en-US" dirty="0">
              <a:sym typeface="Arial" panose="020B0604020202020204" pitchFamily="34" charset="0"/>
            </a:endParaRPr>
          </a:p>
        </p:txBody>
      </p:sp>
      <p:sp>
        <p:nvSpPr>
          <p:cNvPr id="5" name="文本框 4"/>
          <p:cNvSpPr txBox="1"/>
          <p:nvPr/>
        </p:nvSpPr>
        <p:spPr>
          <a:xfrm>
            <a:off x="233045" y="1446530"/>
            <a:ext cx="11763375"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3.</a:t>
            </a:r>
            <a:r>
              <a:rPr lang="zh-CN" altLang="en-US" sz="3200" b="1" noProof="0" dirty="0">
                <a:ln w="0"/>
                <a:solidFill>
                  <a:srgbClr val="C00000"/>
                </a:solidFill>
                <a:effectLst/>
                <a:uLnTx/>
                <a:uFillTx/>
                <a:latin typeface="+mj-ea"/>
                <a:ea typeface="+mj-ea"/>
                <a:sym typeface="+mn-ea"/>
              </a:rPr>
              <a:t>中国共产党的性质、根本宗旨、最高理想和最终目标？</a:t>
            </a:r>
            <a:r>
              <a:rPr lang="en-US" altLang="zh-CN" sz="3200" b="1" noProof="0" dirty="0">
                <a:ln w="0"/>
                <a:solidFill>
                  <a:srgbClr val="C00000"/>
                </a:solidFill>
                <a:effectLst/>
                <a:uLnTx/>
                <a:uFillTx/>
                <a:latin typeface="+mj-ea"/>
                <a:ea typeface="+mj-ea"/>
                <a:sym typeface="+mn-ea"/>
              </a:rPr>
              <a:t>p4</a:t>
            </a:r>
            <a:endParaRPr kumimoji="0" lang="en-US" altLang="zh-CN" sz="3200" b="1" i="0" u="none" strike="noStrike" kern="1200" cap="none" spc="600" normalizeH="0" baseline="0" noProof="0" dirty="0">
              <a:ln w="0"/>
              <a:solidFill>
                <a:srgbClr val="C00000"/>
              </a:solidFill>
              <a:effectLst/>
              <a:uLnTx/>
              <a:uFillTx/>
              <a:latin typeface="+mj-ea"/>
              <a:ea typeface="+mj-ea"/>
              <a:cs typeface="+mn-cs"/>
              <a:sym typeface="+mn-ea"/>
            </a:endParaRPr>
          </a:p>
        </p:txBody>
      </p:sp>
      <p:sp>
        <p:nvSpPr>
          <p:cNvPr id="11" name="矩形 10"/>
          <p:cNvSpPr/>
          <p:nvPr/>
        </p:nvSpPr>
        <p:spPr>
          <a:xfrm>
            <a:off x="687388" y="2036763"/>
            <a:ext cx="10815637" cy="2779395"/>
          </a:xfrm>
          <a:prstGeom prst="rect">
            <a:avLst/>
          </a:prstGeom>
          <a:noFill/>
          <a:ln w="9525">
            <a:noFill/>
          </a:ln>
        </p:spPr>
        <p:txBody>
          <a:bodyPr anchor="t">
            <a:spAutoFit/>
          </a:bodyPr>
          <a:p>
            <a:pPr algn="just" eaLnBrk="0" hangingPunct="0">
              <a:lnSpc>
                <a:spcPct val="130000"/>
              </a:lnSpc>
              <a:spcAft>
                <a:spcPts val="1000"/>
              </a:spcAft>
            </a:pPr>
            <a:r>
              <a:rPr lang="zh-CN" altLang="en-US" sz="3200" dirty="0">
                <a:latin typeface="宋体" panose="02010600030101010101" pitchFamily="2" charset="-122"/>
                <a:ea typeface="微软雅黑" panose="020B0503020204020204" pitchFamily="34" charset="-122"/>
                <a:sym typeface="+mn-ea"/>
              </a:rPr>
              <a:t>①</a:t>
            </a:r>
            <a:r>
              <a:rPr lang="zh-CN" altLang="en-US" sz="3200" b="1" dirty="0">
                <a:latin typeface="宋体" panose="02010600030101010101" pitchFamily="2" charset="-122"/>
                <a:ea typeface="微软雅黑" panose="020B0503020204020204" pitchFamily="34" charset="-122"/>
                <a:sym typeface="+mn-ea"/>
              </a:rPr>
              <a:t>性质：</a:t>
            </a:r>
            <a:r>
              <a:rPr lang="zh-CN" altLang="en-US" sz="3200" dirty="0">
                <a:latin typeface="宋体" panose="02010600030101010101" pitchFamily="2" charset="-122"/>
                <a:ea typeface="微软雅黑" panose="020B0503020204020204" pitchFamily="34" charset="-122"/>
                <a:sym typeface="+mn-ea"/>
              </a:rPr>
              <a:t>中国共产党是</a:t>
            </a:r>
            <a:r>
              <a:rPr lang="zh-CN" altLang="en-US" sz="3200" dirty="0">
                <a:solidFill>
                  <a:srgbClr val="FF0000"/>
                </a:solidFill>
                <a:latin typeface="宋体" panose="02010600030101010101" pitchFamily="2" charset="-122"/>
                <a:ea typeface="微软雅黑" panose="020B0503020204020204" pitchFamily="34" charset="-122"/>
                <a:sym typeface="+mn-ea"/>
              </a:rPr>
              <a:t>中国工人阶级的先锋队</a:t>
            </a:r>
            <a:r>
              <a:rPr lang="zh-CN" altLang="en-US" sz="3200" dirty="0">
                <a:latin typeface="宋体" panose="02010600030101010101" pitchFamily="2" charset="-122"/>
                <a:ea typeface="微软雅黑" panose="020B0503020204020204" pitchFamily="34" charset="-122"/>
                <a:sym typeface="+mn-ea"/>
              </a:rPr>
              <a:t>，同时是</a:t>
            </a:r>
            <a:r>
              <a:rPr lang="zh-CN" altLang="en-US" sz="3200" dirty="0">
                <a:solidFill>
                  <a:srgbClr val="FF0000"/>
                </a:solidFill>
                <a:latin typeface="宋体" panose="02010600030101010101" pitchFamily="2" charset="-122"/>
                <a:ea typeface="微软雅黑" panose="020B0503020204020204" pitchFamily="34" charset="-122"/>
                <a:sym typeface="+mn-ea"/>
              </a:rPr>
              <a:t>中国人民和中华民族的先锋队</a:t>
            </a:r>
            <a:r>
              <a:rPr lang="zh-CN" altLang="en-US" sz="3200" dirty="0">
                <a:latin typeface="宋体" panose="02010600030101010101" pitchFamily="2" charset="-122"/>
                <a:ea typeface="微软雅黑" panose="020B0503020204020204" pitchFamily="34" charset="-122"/>
                <a:sym typeface="+mn-ea"/>
              </a:rPr>
              <a:t>。（中国共产党的性质）</a:t>
            </a:r>
            <a:endParaRPr lang="zh-CN" altLang="en-US" sz="3200" dirty="0">
              <a:latin typeface="宋体" panose="02010600030101010101" pitchFamily="2" charset="-122"/>
              <a:ea typeface="微软雅黑" panose="020B0503020204020204" pitchFamily="34" charset="-122"/>
              <a:sym typeface="+mn-ea"/>
            </a:endParaRPr>
          </a:p>
          <a:p>
            <a:pPr algn="just" eaLnBrk="0" hangingPunct="0">
              <a:lnSpc>
                <a:spcPct val="130000"/>
              </a:lnSpc>
              <a:spcAft>
                <a:spcPts val="1000"/>
              </a:spcAft>
            </a:pPr>
            <a:r>
              <a:rPr lang="zh-CN" altLang="en-US" sz="3200" dirty="0">
                <a:latin typeface="宋体" panose="02010600030101010101" pitchFamily="2" charset="-122"/>
                <a:ea typeface="微软雅黑" panose="020B0503020204020204" pitchFamily="34" charset="-122"/>
                <a:sym typeface="+mn-ea"/>
              </a:rPr>
              <a:t>②</a:t>
            </a:r>
            <a:r>
              <a:rPr lang="zh-CN" altLang="en-US" sz="3200" b="1" dirty="0">
                <a:latin typeface="宋体" panose="02010600030101010101" pitchFamily="2" charset="-122"/>
                <a:ea typeface="微软雅黑" panose="020B0503020204020204" pitchFamily="34" charset="-122"/>
                <a:sym typeface="+mn-ea"/>
              </a:rPr>
              <a:t>根本宗旨：</a:t>
            </a:r>
            <a:r>
              <a:rPr lang="zh-CN" altLang="en-US" sz="3200" dirty="0">
                <a:solidFill>
                  <a:srgbClr val="FF0000"/>
                </a:solidFill>
                <a:latin typeface="宋体" panose="02010600030101010101" pitchFamily="2" charset="-122"/>
                <a:ea typeface="微软雅黑" panose="020B0503020204020204" pitchFamily="34" charset="-122"/>
                <a:sym typeface="+mn-ea"/>
              </a:rPr>
              <a:t>全心全意为人民服务</a:t>
            </a:r>
            <a:r>
              <a:rPr lang="zh-CN" altLang="en-US" sz="3200" dirty="0">
                <a:latin typeface="宋体" panose="02010600030101010101" pitchFamily="2" charset="-122"/>
                <a:ea typeface="微软雅黑" panose="020B0503020204020204" pitchFamily="34" charset="-122"/>
                <a:sym typeface="+mn-ea"/>
              </a:rPr>
              <a:t>③</a:t>
            </a:r>
            <a:r>
              <a:rPr lang="zh-CN" altLang="en-US" sz="3200" b="1" dirty="0">
                <a:latin typeface="宋体" panose="02010600030101010101" pitchFamily="2" charset="-122"/>
                <a:ea typeface="微软雅黑" panose="020B0503020204020204" pitchFamily="34" charset="-122"/>
                <a:sym typeface="+mn-ea"/>
              </a:rPr>
              <a:t>党的最高理想和最终目标：</a:t>
            </a:r>
            <a:r>
              <a:rPr lang="zh-CN" altLang="en-US" sz="3200" dirty="0">
                <a:solidFill>
                  <a:srgbClr val="FF0000"/>
                </a:solidFill>
                <a:latin typeface="宋体" panose="02010600030101010101" pitchFamily="2" charset="-122"/>
                <a:ea typeface="微软雅黑" panose="020B0503020204020204" pitchFamily="34" charset="-122"/>
                <a:sym typeface="+mn-ea"/>
              </a:rPr>
              <a:t>实现共产主义</a:t>
            </a:r>
            <a:r>
              <a:rPr lang="zh-CN" altLang="en-US" sz="3200" dirty="0">
                <a:latin typeface="宋体" panose="02010600030101010101" pitchFamily="2" charset="-122"/>
                <a:ea typeface="微软雅黑" panose="020B0503020204020204" pitchFamily="34" charset="-122"/>
                <a:sym typeface="+mn-ea"/>
              </a:rPr>
              <a:t>。</a:t>
            </a:r>
            <a:endParaRPr lang="zh-CN" altLang="en-US" sz="3200" dirty="0">
              <a:latin typeface="宋体" panose="02010600030101010101" pitchFamily="2" charset="-122"/>
              <a:ea typeface="微软雅黑" panose="020B0503020204020204" pitchFamily="3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charRg st="0" end="49"/>
                                            </p:txEl>
                                          </p:spTgt>
                                        </p:tgtEl>
                                        <p:attrNameLst>
                                          <p:attrName>style.visibility</p:attrName>
                                        </p:attrNameLst>
                                      </p:cBhvr>
                                      <p:to>
                                        <p:strVal val="visible"/>
                                      </p:to>
                                    </p:set>
                                    <p:animEffect transition="in" filter="fade">
                                      <p:cBhvr>
                                        <p:cTn id="7" dur="1000"/>
                                        <p:tgtEl>
                                          <p:spTgt spid="11">
                                            <p:txEl>
                                              <p:charRg st="0" end="49"/>
                                            </p:txEl>
                                          </p:spTgt>
                                        </p:tgtEl>
                                      </p:cBhvr>
                                    </p:animEffect>
                                    <p:anim calcmode="lin" valueType="num">
                                      <p:cBhvr>
                                        <p:cTn id="8" dur="1000" fill="hold"/>
                                        <p:tgtEl>
                                          <p:spTgt spid="11">
                                            <p:txEl>
                                              <p:charRg st="0" end="49"/>
                                            </p:txEl>
                                          </p:spTgt>
                                        </p:tgtEl>
                                        <p:attrNameLst>
                                          <p:attrName>ppt_x</p:attrName>
                                        </p:attrNameLst>
                                      </p:cBhvr>
                                      <p:tavLst>
                                        <p:tav tm="0">
                                          <p:val>
                                            <p:strVal val="#ppt_x"/>
                                          </p:val>
                                        </p:tav>
                                        <p:tav tm="100000">
                                          <p:val>
                                            <p:strVal val="#ppt_x"/>
                                          </p:val>
                                        </p:tav>
                                      </p:tavLst>
                                    </p:anim>
                                    <p:anim calcmode="lin" valueType="num">
                                      <p:cBhvr>
                                        <p:cTn id="9" dur="1000" fill="hold"/>
                                        <p:tgtEl>
                                          <p:spTgt spid="11">
                                            <p:txEl>
                                              <p:charRg st="0" end="49"/>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charRg st="49" end="73"/>
                                            </p:txEl>
                                          </p:spTgt>
                                        </p:tgtEl>
                                        <p:attrNameLst>
                                          <p:attrName>style.visibility</p:attrName>
                                        </p:attrNameLst>
                                      </p:cBhvr>
                                      <p:to>
                                        <p:strVal val="visible"/>
                                      </p:to>
                                    </p:set>
                                    <p:animEffect transition="in" filter="fade">
                                      <p:cBhvr>
                                        <p:cTn id="14" dur="1000"/>
                                        <p:tgtEl>
                                          <p:spTgt spid="11">
                                            <p:txEl>
                                              <p:charRg st="49" end="73"/>
                                            </p:txEl>
                                          </p:spTgt>
                                        </p:tgtEl>
                                      </p:cBhvr>
                                    </p:animEffect>
                                    <p:anim calcmode="lin" valueType="num">
                                      <p:cBhvr>
                                        <p:cTn id="15" dur="1000" fill="hold"/>
                                        <p:tgtEl>
                                          <p:spTgt spid="11">
                                            <p:txEl>
                                              <p:charRg st="49" end="73"/>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charRg st="49" end="7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3057416" y="542581"/>
            <a:ext cx="9153416" cy="594951"/>
          </a:xfrm>
        </p:spPr>
        <p:txBody>
          <a:bodyPr/>
          <a:lstStyle/>
          <a:p>
            <a:br>
              <a:rPr lang="zh-CN" altLang="en-US" dirty="0">
                <a:sym typeface="Arial" panose="020B0604020202020204" pitchFamily="34" charset="0"/>
              </a:rPr>
            </a:br>
            <a:endParaRPr lang="zh-CN" altLang="en-US" dirty="0">
              <a:sym typeface="Arial" panose="020B0604020202020204" pitchFamily="34" charset="0"/>
            </a:endParaRPr>
          </a:p>
        </p:txBody>
      </p:sp>
      <p:sp>
        <p:nvSpPr>
          <p:cNvPr id="3" name="文本框 2"/>
          <p:cNvSpPr txBox="1">
            <a:spLocks noChangeArrowheads="1"/>
          </p:cNvSpPr>
          <p:nvPr/>
        </p:nvSpPr>
        <p:spPr bwMode="auto">
          <a:xfrm>
            <a:off x="461121" y="1137004"/>
            <a:ext cx="11444508" cy="565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0" fontAlgn="base" hangingPunct="0">
              <a:lnSpc>
                <a:spcPts val="3000"/>
              </a:lnSpc>
              <a:spcAft>
                <a:spcPts val="0"/>
              </a:spcAft>
            </a:pPr>
            <a:r>
              <a:rPr lang="zh-CN" altLang="en-US" dirty="0">
                <a:latin typeface="宋体" panose="02010600030101010101" pitchFamily="2" charset="-122"/>
                <a:ea typeface="微软雅黑" panose="020B0503020204020204" pitchFamily="34" charset="-122"/>
                <a:sym typeface="+mn-ea"/>
              </a:rPr>
              <a:t>①（历史）中国</a:t>
            </a:r>
            <a:r>
              <a:rPr lang="zh-CN" altLang="en-US" dirty="0">
                <a:solidFill>
                  <a:srgbClr val="FF0000"/>
                </a:solidFill>
                <a:latin typeface="宋体" panose="02010600030101010101" pitchFamily="2" charset="-122"/>
                <a:ea typeface="微软雅黑" panose="020B0503020204020204" pitchFamily="34" charset="-122"/>
                <a:sym typeface="+mn-ea"/>
              </a:rPr>
              <a:t>新民主主义革命的胜利</a:t>
            </a:r>
            <a:r>
              <a:rPr lang="zh-CN" altLang="en-US" dirty="0">
                <a:latin typeface="宋体" panose="02010600030101010101" pitchFamily="2" charset="-122"/>
                <a:ea typeface="微软雅黑" panose="020B0503020204020204" pitchFamily="34" charset="-122"/>
                <a:sym typeface="+mn-ea"/>
              </a:rPr>
              <a:t>和</a:t>
            </a:r>
            <a:r>
              <a:rPr lang="zh-CN" altLang="en-US" dirty="0">
                <a:solidFill>
                  <a:srgbClr val="FF0000"/>
                </a:solidFill>
                <a:latin typeface="宋体" panose="02010600030101010101" pitchFamily="2" charset="-122"/>
                <a:ea typeface="微软雅黑" panose="020B0503020204020204" pitchFamily="34" charset="-122"/>
                <a:sym typeface="+mn-ea"/>
              </a:rPr>
              <a:t>社会主义事业的成就</a:t>
            </a:r>
            <a:r>
              <a:rPr lang="zh-CN" altLang="en-US" dirty="0">
                <a:latin typeface="宋体" panose="02010600030101010101" pitchFamily="2" charset="-122"/>
                <a:ea typeface="微软雅黑" panose="020B0503020204020204" pitchFamily="34" charset="-122"/>
                <a:sym typeface="+mn-ea"/>
              </a:rPr>
              <a:t>，是中国共产党</a:t>
            </a:r>
            <a:r>
              <a:rPr lang="zh-CN" altLang="en-US" dirty="0">
                <a:solidFill>
                  <a:srgbClr val="FF0000"/>
                </a:solidFill>
                <a:latin typeface="宋体" panose="02010600030101010101" pitchFamily="2" charset="-122"/>
                <a:ea typeface="微软雅黑" panose="020B0503020204020204" pitchFamily="34" charset="-122"/>
                <a:sym typeface="+mn-ea"/>
              </a:rPr>
              <a:t>领导</a:t>
            </a:r>
            <a:r>
              <a:rPr lang="zh-CN" altLang="en-US" dirty="0">
                <a:latin typeface="宋体" panose="02010600030101010101" pitchFamily="2" charset="-122"/>
                <a:ea typeface="微软雅黑" panose="020B0503020204020204" pitchFamily="34" charset="-122"/>
                <a:sym typeface="+mn-ea"/>
              </a:rPr>
              <a:t>中国各族人民</a:t>
            </a:r>
            <a:r>
              <a:rPr lang="zh-CN" altLang="en-US" dirty="0">
                <a:solidFill>
                  <a:srgbClr val="FF0000"/>
                </a:solidFill>
                <a:latin typeface="宋体" panose="02010600030101010101" pitchFamily="2" charset="-122"/>
                <a:ea typeface="微软雅黑" panose="020B0503020204020204" pitchFamily="34" charset="-122"/>
                <a:sym typeface="+mn-ea"/>
              </a:rPr>
              <a:t>战胜</a:t>
            </a:r>
            <a:r>
              <a:rPr lang="zh-CN" altLang="en-US" dirty="0">
                <a:latin typeface="宋体" panose="02010600030101010101" pitchFamily="2" charset="-122"/>
                <a:ea typeface="微软雅黑" panose="020B0503020204020204" pitchFamily="34" charset="-122"/>
                <a:sym typeface="+mn-ea"/>
              </a:rPr>
              <a:t>许多艰难险阻而取得的。</a:t>
            </a:r>
            <a:r>
              <a:rPr lang="en-US" altLang="zh-CN"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P3</a:t>
            </a:r>
            <a:endParaRPr lang="en-US" altLang="zh-CN" b="1" strike="noStrike" noProof="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endParaRPr>
          </a:p>
          <a:p>
            <a:pPr algn="just" eaLnBrk="0" fontAlgn="base" hangingPunct="0">
              <a:lnSpc>
                <a:spcPts val="3000"/>
              </a:lnSpc>
              <a:spcAft>
                <a:spcPts val="0"/>
              </a:spcAft>
            </a:pPr>
            <a:r>
              <a:rPr lang="zh-CN" altLang="en-US" dirty="0">
                <a:latin typeface="宋体" panose="02010600030101010101" pitchFamily="2" charset="-122"/>
                <a:ea typeface="微软雅黑" panose="020B0503020204020204" pitchFamily="34" charset="-122"/>
                <a:sym typeface="+mn-ea"/>
              </a:rPr>
              <a:t>②（法律）新中国成立后，中国共产党领导人民制定宪法，</a:t>
            </a:r>
            <a:r>
              <a:rPr lang="zh-CN" altLang="en-US" dirty="0">
                <a:solidFill>
                  <a:srgbClr val="FF0000"/>
                </a:solidFill>
                <a:latin typeface="宋体" panose="02010600030101010101" pitchFamily="2" charset="-122"/>
                <a:ea typeface="微软雅黑" panose="020B0503020204020204" pitchFamily="34" charset="-122"/>
                <a:sym typeface="+mn-ea"/>
              </a:rPr>
              <a:t>以法律的形式</a:t>
            </a:r>
            <a:r>
              <a:rPr lang="zh-CN" altLang="en-US" dirty="0">
                <a:latin typeface="宋体" panose="02010600030101010101" pitchFamily="2" charset="-122"/>
                <a:ea typeface="微软雅黑" panose="020B0503020204020204" pitchFamily="34" charset="-122"/>
                <a:sym typeface="+mn-ea"/>
              </a:rPr>
              <a:t>确认了中国各族人民奋斗的成果，确立了在历史和人民的选择中形成的中国共产党的领导地位。</a:t>
            </a:r>
            <a:r>
              <a:rPr lang="en-US" altLang="zh-CN"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P4</a:t>
            </a:r>
            <a:endParaRPr lang="en-US" altLang="zh-CN" b="1" strike="noStrike" noProof="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endParaRPr>
          </a:p>
          <a:p>
            <a:pPr algn="just" eaLnBrk="0" fontAlgn="base" hangingPunct="0">
              <a:lnSpc>
                <a:spcPts val="3000"/>
              </a:lnSpc>
              <a:spcAft>
                <a:spcPts val="0"/>
              </a:spcAft>
            </a:pPr>
            <a:r>
              <a:rPr lang="zh-CN" altLang="en-US"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③（性质宗旨）</a:t>
            </a:r>
            <a:r>
              <a:rPr lang="zh-CN" altLang="en-US" dirty="0">
                <a:latin typeface="宋体" panose="02010600030101010101" pitchFamily="2" charset="-122"/>
                <a:ea typeface="微软雅黑" panose="020B0503020204020204" pitchFamily="34" charset="-122"/>
                <a:sym typeface="+mn-ea"/>
              </a:rPr>
              <a:t>中国共产党是</a:t>
            </a:r>
            <a:r>
              <a:rPr lang="zh-CN" altLang="en-US" dirty="0">
                <a:solidFill>
                  <a:srgbClr val="FF0000"/>
                </a:solidFill>
                <a:latin typeface="宋体" panose="02010600030101010101" pitchFamily="2" charset="-122"/>
                <a:ea typeface="微软雅黑" panose="020B0503020204020204" pitchFamily="34" charset="-122"/>
                <a:sym typeface="+mn-ea"/>
              </a:rPr>
              <a:t>中国工人阶级的先锋队</a:t>
            </a:r>
            <a:r>
              <a:rPr lang="zh-CN" altLang="en-US" dirty="0">
                <a:latin typeface="宋体" panose="02010600030101010101" pitchFamily="2" charset="-122"/>
                <a:ea typeface="微软雅黑" panose="020B0503020204020204" pitchFamily="34" charset="-122"/>
                <a:sym typeface="+mn-ea"/>
              </a:rPr>
              <a:t>，同时是</a:t>
            </a:r>
            <a:r>
              <a:rPr lang="zh-CN" altLang="en-US" dirty="0">
                <a:solidFill>
                  <a:srgbClr val="FF0000"/>
                </a:solidFill>
                <a:latin typeface="宋体" panose="02010600030101010101" pitchFamily="2" charset="-122"/>
                <a:ea typeface="微软雅黑" panose="020B0503020204020204" pitchFamily="34" charset="-122"/>
                <a:sym typeface="+mn-ea"/>
              </a:rPr>
              <a:t>中国人民和中华民族的先锋队</a:t>
            </a:r>
            <a:r>
              <a:rPr lang="zh-CN" altLang="en-US" dirty="0">
                <a:latin typeface="宋体" panose="02010600030101010101" pitchFamily="2" charset="-122"/>
                <a:ea typeface="微软雅黑" panose="020B0503020204020204" pitchFamily="34" charset="-122"/>
                <a:sym typeface="+mn-ea"/>
              </a:rPr>
              <a:t>。</a:t>
            </a:r>
            <a:r>
              <a:rPr lang="zh-CN" altLang="en-US" dirty="0">
                <a:solidFill>
                  <a:srgbClr val="FF0000"/>
                </a:solidFill>
                <a:latin typeface="宋体" panose="02010600030101010101" pitchFamily="2" charset="-122"/>
                <a:ea typeface="微软雅黑" panose="020B0503020204020204" pitchFamily="34" charset="-122"/>
                <a:sym typeface="+mn-ea"/>
              </a:rPr>
              <a:t>全心全意为人民服务</a:t>
            </a:r>
            <a:r>
              <a:rPr lang="zh-CN" altLang="en-US" dirty="0">
                <a:latin typeface="宋体" panose="02010600030101010101" pitchFamily="2" charset="-122"/>
                <a:ea typeface="微软雅黑" panose="020B0503020204020204" pitchFamily="34" charset="-122"/>
                <a:sym typeface="+mn-ea"/>
              </a:rPr>
              <a:t>是党的根本宗旨。党的最高理想和最终目标是实现共产主义。</a:t>
            </a:r>
            <a:r>
              <a:rPr lang="en-US" altLang="zh-CN"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P4</a:t>
            </a:r>
            <a:endParaRPr lang="zh-CN" altLang="en-US" strike="noStrike" noProof="1" dirty="0">
              <a:latin typeface="宋体" panose="02010600030101010101" pitchFamily="2" charset="-122"/>
              <a:ea typeface="微软雅黑" panose="020B0503020204020204" pitchFamily="34" charset="-122"/>
              <a:sym typeface="+mn-ea"/>
            </a:endParaRPr>
          </a:p>
          <a:p>
            <a:pPr algn="just" eaLnBrk="0" fontAlgn="base" hangingPunct="0">
              <a:lnSpc>
                <a:spcPts val="3000"/>
              </a:lnSpc>
              <a:spcAft>
                <a:spcPts val="0"/>
              </a:spcAft>
            </a:pPr>
            <a:r>
              <a:rPr lang="zh-CN" altLang="en-US" dirty="0">
                <a:latin typeface="宋体" panose="02010600030101010101" pitchFamily="2" charset="-122"/>
                <a:ea typeface="微软雅黑" panose="020B0503020204020204" pitchFamily="34" charset="-122"/>
                <a:sym typeface="+mn-ea"/>
              </a:rPr>
              <a:t>④（中国特色）中国共产党领导是中国特色社会主义</a:t>
            </a:r>
            <a:r>
              <a:rPr lang="zh-CN" altLang="en-US" dirty="0">
                <a:solidFill>
                  <a:srgbClr val="FF0000"/>
                </a:solidFill>
                <a:latin typeface="宋体" panose="02010600030101010101" pitchFamily="2" charset="-122"/>
                <a:ea typeface="微软雅黑" panose="020B0503020204020204" pitchFamily="34" charset="-122"/>
                <a:sym typeface="+mn-ea"/>
              </a:rPr>
              <a:t>最本质</a:t>
            </a:r>
            <a:r>
              <a:rPr lang="zh-CN" altLang="en-US" dirty="0">
                <a:latin typeface="宋体" panose="02010600030101010101" pitchFamily="2" charset="-122"/>
                <a:ea typeface="微软雅黑" panose="020B0503020204020204" pitchFamily="34" charset="-122"/>
                <a:sym typeface="+mn-ea"/>
              </a:rPr>
              <a:t>的特征，是中国特色社会主义制度的</a:t>
            </a:r>
            <a:r>
              <a:rPr lang="zh-CN" altLang="en-US" dirty="0">
                <a:solidFill>
                  <a:srgbClr val="FF0000"/>
                </a:solidFill>
                <a:latin typeface="宋体" panose="02010600030101010101" pitchFamily="2" charset="-122"/>
                <a:ea typeface="微软雅黑" panose="020B0503020204020204" pitchFamily="34" charset="-122"/>
                <a:sym typeface="+mn-ea"/>
              </a:rPr>
              <a:t>最大优势</a:t>
            </a:r>
            <a:r>
              <a:rPr lang="zh-CN" altLang="en-US" dirty="0">
                <a:latin typeface="宋体" panose="02010600030101010101" pitchFamily="2" charset="-122"/>
                <a:ea typeface="微软雅黑" panose="020B0503020204020204" pitchFamily="34" charset="-122"/>
                <a:sym typeface="+mn-ea"/>
              </a:rPr>
              <a:t>，党是</a:t>
            </a:r>
            <a:r>
              <a:rPr lang="zh-CN" altLang="en-US" dirty="0">
                <a:solidFill>
                  <a:srgbClr val="FF0000"/>
                </a:solidFill>
                <a:latin typeface="宋体" panose="02010600030101010101" pitchFamily="2" charset="-122"/>
                <a:ea typeface="微软雅黑" panose="020B0503020204020204" pitchFamily="34" charset="-122"/>
                <a:sym typeface="+mn-ea"/>
              </a:rPr>
              <a:t>最高政治</a:t>
            </a:r>
            <a:r>
              <a:rPr lang="zh-CN" altLang="en-US" dirty="0">
                <a:latin typeface="宋体" panose="02010600030101010101" pitchFamily="2" charset="-122"/>
                <a:ea typeface="微软雅黑" panose="020B0503020204020204" pitchFamily="34" charset="-122"/>
                <a:sym typeface="+mn-ea"/>
              </a:rPr>
              <a:t>领导力量。党政军民学，东西南北中，党是领导一切的。</a:t>
            </a:r>
            <a:r>
              <a:rPr lang="en-US" altLang="zh-CN"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P4</a:t>
            </a:r>
            <a:endParaRPr lang="zh-CN" altLang="en-US" strike="noStrike" noProof="1" dirty="0">
              <a:latin typeface="宋体" panose="02010600030101010101" pitchFamily="2" charset="-122"/>
              <a:ea typeface="微软雅黑" panose="020B0503020204020204" pitchFamily="34" charset="-122"/>
              <a:sym typeface="+mn-ea"/>
            </a:endParaRPr>
          </a:p>
          <a:p>
            <a:pPr algn="just" eaLnBrk="0" fontAlgn="base" hangingPunct="0">
              <a:lnSpc>
                <a:spcPts val="3000"/>
              </a:lnSpc>
              <a:spcAft>
                <a:spcPts val="0"/>
              </a:spcAft>
            </a:pPr>
            <a:endParaRPr lang="zh-CN" altLang="en-US" strike="noStrike" noProof="1" dirty="0">
              <a:latin typeface="宋体" panose="02010600030101010101" pitchFamily="2" charset="-122"/>
              <a:ea typeface="微软雅黑" panose="020B0503020204020204" pitchFamily="34" charset="-122"/>
              <a:sym typeface="+mn-ea"/>
            </a:endParaRPr>
          </a:p>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5" name="文本框 4"/>
          <p:cNvSpPr txBox="1"/>
          <p:nvPr/>
        </p:nvSpPr>
        <p:spPr>
          <a:xfrm>
            <a:off x="1796415" y="408305"/>
            <a:ext cx="9310370"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60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4.</a:t>
            </a:r>
            <a:r>
              <a:rPr kumimoji="0" lang="zh-CN" altLang="en-US" sz="3200" b="1" i="0" u="none" strike="noStrike" kern="1200" cap="none" spc="60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为什么要坚持中国共产党的领导？</a:t>
            </a:r>
            <a:endParaRPr kumimoji="0" lang="en-US" altLang="zh-CN" sz="3200" b="1" i="0" u="none" strike="noStrike" kern="1200" cap="none" spc="60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1849821" y="419029"/>
            <a:ext cx="791897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rPr>
              <a:t>探究三 如何坚持中国共产党的领导</a:t>
            </a:r>
            <a:endParaRPr kumimoji="0" lang="en-US" altLang="zh-CN" sz="32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n-cs"/>
            </a:endParaRPr>
          </a:p>
        </p:txBody>
      </p:sp>
      <p:sp>
        <p:nvSpPr>
          <p:cNvPr id="7" name="文本框 6"/>
          <p:cNvSpPr txBox="1"/>
          <p:nvPr/>
        </p:nvSpPr>
        <p:spPr>
          <a:xfrm>
            <a:off x="522889" y="1603618"/>
            <a:ext cx="11146221" cy="1200329"/>
          </a:xfrm>
          <a:prstGeom prst="rect">
            <a:avLst/>
          </a:prstGeom>
          <a:noFill/>
        </p:spPr>
        <p:txBody>
          <a:bodyPr wrap="square">
            <a:spAutoFit/>
          </a:bodyPr>
          <a:lstStyle/>
          <a:p>
            <a:r>
              <a:rPr lang="en-US" altLang="zh-CN" sz="2400" b="1" dirty="0">
                <a:solidFill>
                  <a:srgbClr val="FF0000"/>
                </a:solidFill>
                <a:latin typeface="微软雅黑" panose="020B0503020204020204" pitchFamily="34" charset="-122"/>
                <a:ea typeface="微软雅黑" panose="020B0503020204020204" pitchFamily="34" charset="-122"/>
              </a:rPr>
              <a:t>2021</a:t>
            </a:r>
            <a:r>
              <a:rPr lang="zh-CN" altLang="en-US" sz="2400" b="1" dirty="0">
                <a:solidFill>
                  <a:srgbClr val="FF0000"/>
                </a:solidFill>
                <a:latin typeface="微软雅黑" panose="020B0503020204020204" pitchFamily="34" charset="-122"/>
                <a:ea typeface="微软雅黑" panose="020B0503020204020204" pitchFamily="34" charset="-122"/>
              </a:rPr>
              <a:t>年是中国共产党百年华诞</a:t>
            </a:r>
            <a:r>
              <a:rPr lang="zh-CN" altLang="en-US" sz="2400" b="1" dirty="0">
                <a:latin typeface="微软雅黑" panose="020B0503020204020204" pitchFamily="34" charset="-122"/>
                <a:ea typeface="微软雅黑" panose="020B0503020204020204" pitchFamily="34" charset="-122"/>
              </a:rPr>
              <a:t>。中国站在“两个一百年”的历史交汇点，全面建设社会主义现代化国家新征程即将开启。世界更多将目光投向中国，聚焦中国共产党矢志不渝为人民谋幸福，为民族谋复兴，为世界谋大同。</a:t>
            </a:r>
            <a:endParaRPr lang="zh-CN" altLang="en-US"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22889" y="2978343"/>
            <a:ext cx="10307449" cy="52197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说一说如何坚持中国共产党的领导？</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0313" y="3675959"/>
            <a:ext cx="3216131" cy="213091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974035" y="5981270"/>
            <a:ext cx="1948070" cy="461665"/>
          </a:xfrm>
          <a:prstGeom prst="rect">
            <a:avLst/>
          </a:prstGeom>
          <a:noFill/>
        </p:spPr>
        <p:txBody>
          <a:bodyPr wrap="square" rtlCol="0">
            <a:spAutoFit/>
          </a:bodyPr>
          <a:lstStyle/>
          <a:p>
            <a:r>
              <a:rPr lang="zh-CN" altLang="en-US" sz="2400" dirty="0"/>
              <a:t>领导立法</a:t>
            </a:r>
            <a:endParaRPr lang="zh-CN" altLang="en-US" sz="2400"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7800" y="3606439"/>
            <a:ext cx="3503014" cy="2200435"/>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4525617" y="5945510"/>
            <a:ext cx="1948070" cy="461665"/>
          </a:xfrm>
          <a:prstGeom prst="rect">
            <a:avLst/>
          </a:prstGeom>
          <a:noFill/>
        </p:spPr>
        <p:txBody>
          <a:bodyPr wrap="square" rtlCol="0">
            <a:spAutoFit/>
          </a:bodyPr>
          <a:lstStyle/>
          <a:p>
            <a:r>
              <a:rPr lang="zh-CN" altLang="en-US" sz="2400" dirty="0"/>
              <a:t>保证执法</a:t>
            </a:r>
            <a:endParaRPr lang="zh-CN" altLang="en-US" sz="2400" dirty="0"/>
          </a:p>
        </p:txBody>
      </p:sp>
      <p:sp>
        <p:nvSpPr>
          <p:cNvPr id="17" name="文本框 16"/>
          <p:cNvSpPr txBox="1"/>
          <p:nvPr/>
        </p:nvSpPr>
        <p:spPr>
          <a:xfrm>
            <a:off x="8329528" y="5940794"/>
            <a:ext cx="1948070" cy="461665"/>
          </a:xfrm>
          <a:prstGeom prst="rect">
            <a:avLst/>
          </a:prstGeom>
          <a:noFill/>
        </p:spPr>
        <p:txBody>
          <a:bodyPr wrap="square" rtlCol="0">
            <a:spAutoFit/>
          </a:bodyPr>
          <a:lstStyle/>
          <a:p>
            <a:r>
              <a:rPr lang="zh-CN" altLang="en-US" sz="2400" dirty="0"/>
              <a:t>带头守法</a:t>
            </a:r>
            <a:endParaRPr lang="zh-CN" altLang="en-US" sz="2400" dirty="0"/>
          </a:p>
        </p:txBody>
      </p:sp>
      <p:pic>
        <p:nvPicPr>
          <p:cNvPr id="13" name="图片 12"/>
          <p:cNvPicPr>
            <a:picLocks noChangeAspect="1"/>
          </p:cNvPicPr>
          <p:nvPr/>
        </p:nvPicPr>
        <p:blipFill>
          <a:blip r:embed="rId3"/>
          <a:stretch>
            <a:fillRect/>
          </a:stretch>
        </p:blipFill>
        <p:spPr>
          <a:xfrm>
            <a:off x="7772170" y="3605328"/>
            <a:ext cx="3613986" cy="2215531"/>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anim calcmode="lin" valueType="num">
                                      <p:cBhvr additive="base">
                                        <p:cTn id="23" dur="500" fill="hold"/>
                                        <p:tgtEl>
                                          <p:spTgt spid="1028"/>
                                        </p:tgtEl>
                                        <p:attrNameLst>
                                          <p:attrName>ppt_x</p:attrName>
                                        </p:attrNameLst>
                                      </p:cBhvr>
                                      <p:tavLst>
                                        <p:tav tm="0">
                                          <p:val>
                                            <p:strVal val="#ppt_x"/>
                                          </p:val>
                                        </p:tav>
                                        <p:tav tm="100000">
                                          <p:val>
                                            <p:strVal val="#ppt_x"/>
                                          </p:val>
                                        </p:tav>
                                      </p:tavLst>
                                    </p:anim>
                                    <p:anim calcmode="lin" valueType="num">
                                      <p:cBhvr additive="base">
                                        <p:cTn id="24" dur="500" fill="hold"/>
                                        <p:tgtEl>
                                          <p:spTgt spid="102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ppt_x"/>
                                          </p:val>
                                        </p:tav>
                                        <p:tav tm="100000">
                                          <p:val>
                                            <p:strVal val="#ppt_x"/>
                                          </p:val>
                                        </p:tav>
                                      </p:tavLst>
                                    </p:anim>
                                    <p:anim calcmode="lin" valueType="num">
                                      <p:cBhvr additive="base">
                                        <p:cTn id="34" dur="500" fill="hold"/>
                                        <p:tgtEl>
                                          <p:spTgt spid="1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778563" y="3433666"/>
            <a:ext cx="10495669"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②中国共产党领导人民制定宪法法律</a:t>
            </a: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领导人民实施宪法法律，做到党领导立法、保证执法、支持司法、带头守法。</a:t>
            </a:r>
            <a:r>
              <a:rPr lang="en-US" altLang="zh-CN" b="1" dirty="0">
                <a:solidFill>
                  <a:schemeClr val="tx1"/>
                </a:solidFill>
                <a:latin typeface="宋体" panose="02010600030101010101" pitchFamily="2" charset="-122"/>
                <a:ea typeface="微软雅黑" panose="020B0503020204020204" pitchFamily="34" charset="-122"/>
                <a:sym typeface="+mn-ea"/>
              </a:rPr>
              <a:t>p4</a:t>
            </a:r>
            <a:endParaRPr lang="en-US" altLang="zh-CN" b="1" dirty="0">
              <a:solidFill>
                <a:schemeClr val="tx1"/>
              </a:solidFill>
              <a:latin typeface="宋体" panose="02010600030101010101" pitchFamily="2" charset="-122"/>
              <a:ea typeface="微软雅黑" panose="020B0503020204020204" pitchFamily="34" charset="-122"/>
              <a:sym typeface="+mn-ea"/>
            </a:endParaRPr>
          </a:p>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微软雅黑" panose="020B0503020204020204" pitchFamily="34" charset="-122"/>
              <a:cs typeface="+mn-cs"/>
              <a:sym typeface="+mn-ea"/>
            </a:endParaRPr>
          </a:p>
        </p:txBody>
      </p:sp>
      <p:sp>
        <p:nvSpPr>
          <p:cNvPr id="5" name="文本框 4"/>
          <p:cNvSpPr txBox="1">
            <a:spLocks noChangeArrowheads="1"/>
          </p:cNvSpPr>
          <p:nvPr/>
        </p:nvSpPr>
        <p:spPr bwMode="auto">
          <a:xfrm>
            <a:off x="739193" y="4816996"/>
            <a:ext cx="1071433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③中国共产党要履行好执政兴国的重大职责</a:t>
            </a: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必须在宪法和法律范围内活动</a:t>
            </a:r>
            <a:r>
              <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依据宪法法律治国理政。</a:t>
            </a:r>
            <a:r>
              <a:rPr lang="en-US" altLang="zh-CN" b="1" dirty="0">
                <a:solidFill>
                  <a:schemeClr val="tx1"/>
                </a:solidFill>
                <a:latin typeface="宋体" panose="02010600030101010101" pitchFamily="2" charset="-122"/>
                <a:ea typeface="微软雅黑" panose="020B0503020204020204" pitchFamily="34" charset="-122"/>
                <a:sym typeface="+mn-ea"/>
              </a:rPr>
              <a:t>p4</a:t>
            </a:r>
            <a:endParaRPr lang="en-US" altLang="zh-CN" b="1" dirty="0">
              <a:solidFill>
                <a:schemeClr val="tx1"/>
              </a:solidFill>
              <a:latin typeface="宋体" panose="02010600030101010101" pitchFamily="2" charset="-122"/>
              <a:ea typeface="微软雅黑" panose="020B0503020204020204" pitchFamily="34" charset="-122"/>
              <a:sym typeface="+mn-ea"/>
            </a:endParaRPr>
          </a:p>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2800" b="1" i="0" u="none" strike="noStrike" kern="1200" cap="none" spc="0" normalizeH="0" baseline="0" noProof="0" dirty="0">
              <a:ln>
                <a:noFill/>
              </a:ln>
              <a:solidFill>
                <a:schemeClr val="tx1"/>
              </a:solidFill>
              <a:effectLst/>
              <a:uLnTx/>
              <a:uFillTx/>
              <a:latin typeface="宋体" panose="02010600030101010101" pitchFamily="2" charset="-122"/>
              <a:ea typeface="微软雅黑" panose="020B0503020204020204" pitchFamily="34" charset="-122"/>
              <a:cs typeface="+mn-cs"/>
              <a:sym typeface="+mn-ea"/>
            </a:endParaRPr>
          </a:p>
        </p:txBody>
      </p:sp>
      <p:sp>
        <p:nvSpPr>
          <p:cNvPr id="8" name="文本框 7"/>
          <p:cNvSpPr txBox="1"/>
          <p:nvPr/>
        </p:nvSpPr>
        <p:spPr>
          <a:xfrm>
            <a:off x="732155" y="1020445"/>
            <a:ext cx="9886315" cy="583565"/>
          </a:xfrm>
          <a:prstGeom prst="rect">
            <a:avLst/>
          </a:prstGeom>
          <a:noFill/>
        </p:spPr>
        <p:txBody>
          <a:bodyPr wrap="square">
            <a:spAutoFit/>
          </a:bodyPr>
          <a:lstStyle/>
          <a:p>
            <a:r>
              <a:rPr lang="en-US" altLang="zh-CN" sz="3200" b="1" spc="6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3200" b="1" spc="6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如何坚持中国共产党的领导？</a:t>
            </a:r>
            <a:endParaRPr lang="en-US" altLang="zh-CN" sz="3200" b="1" spc="6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标题 1"/>
          <p:cNvSpPr>
            <a:spLocks noGrp="1"/>
          </p:cNvSpPr>
          <p:nvPr>
            <p:ph type="title"/>
          </p:nvPr>
        </p:nvSpPr>
        <p:spPr>
          <a:xfrm>
            <a:off x="-3257112" y="304127"/>
            <a:ext cx="9153416" cy="594951"/>
          </a:xfrm>
        </p:spPr>
        <p:txBody>
          <a:bodyPr/>
          <a:lstStyle/>
          <a:p>
            <a:r>
              <a:rPr lang="zh-CN" altLang="en-US" dirty="0">
                <a:sym typeface="Arial" panose="020B0604020202020204" pitchFamily="34" charset="0"/>
              </a:rPr>
              <a:t>笔记区</a:t>
            </a:r>
            <a:endParaRPr lang="zh-CN" altLang="en-US" dirty="0">
              <a:sym typeface="Arial" panose="020B0604020202020204" pitchFamily="34" charset="0"/>
            </a:endParaRPr>
          </a:p>
        </p:txBody>
      </p:sp>
      <p:sp>
        <p:nvSpPr>
          <p:cNvPr id="2" name="文本框 1"/>
          <p:cNvSpPr txBox="1"/>
          <p:nvPr/>
        </p:nvSpPr>
        <p:spPr>
          <a:xfrm>
            <a:off x="669290" y="2032000"/>
            <a:ext cx="10714355" cy="1210945"/>
          </a:xfrm>
          <a:prstGeom prst="rect">
            <a:avLst/>
          </a:prstGeom>
          <a:noFill/>
        </p:spPr>
        <p:txBody>
          <a:bodyPr wrap="square" rtlCol="0" anchor="t">
            <a:spAutoFit/>
          </a:bodyPr>
          <a:p>
            <a:pPr algn="just" eaLnBrk="0" hangingPunct="0">
              <a:lnSpc>
                <a:spcPct val="130000"/>
              </a:lnSpc>
              <a:spcAft>
                <a:spcPts val="1000"/>
              </a:spcAft>
            </a:pPr>
            <a:r>
              <a:rPr lang="zh-CN" altLang="en-US" sz="2800" b="1" dirty="0">
                <a:latin typeface="宋体" panose="02010600030101010101" pitchFamily="2" charset="-122"/>
                <a:ea typeface="微软雅黑" panose="020B0503020204020204" pitchFamily="34" charset="-122"/>
                <a:sym typeface="+mn-ea"/>
              </a:rPr>
              <a:t>①必须坚决</a:t>
            </a:r>
            <a:r>
              <a:rPr lang="zh-CN" altLang="en-US" sz="2800" b="1" dirty="0">
                <a:solidFill>
                  <a:srgbClr val="FF0000"/>
                </a:solidFill>
                <a:latin typeface="宋体" panose="02010600030101010101" pitchFamily="2" charset="-122"/>
                <a:ea typeface="微软雅黑" panose="020B0503020204020204" pitchFamily="34" charset="-122"/>
                <a:sym typeface="+mn-ea"/>
              </a:rPr>
              <a:t>维护党中央权威</a:t>
            </a:r>
            <a:r>
              <a:rPr lang="zh-CN" altLang="en-US" sz="2800" b="1" dirty="0">
                <a:latin typeface="宋体" panose="02010600030101010101" pitchFamily="2" charset="-122"/>
                <a:ea typeface="微软雅黑" panose="020B0503020204020204" pitchFamily="34" charset="-122"/>
                <a:sym typeface="+mn-ea"/>
              </a:rPr>
              <a:t>，</a:t>
            </a:r>
            <a:r>
              <a:rPr lang="zh-CN" altLang="en-US" sz="2800" b="1" dirty="0">
                <a:solidFill>
                  <a:srgbClr val="FF0000"/>
                </a:solidFill>
                <a:latin typeface="宋体" panose="02010600030101010101" pitchFamily="2" charset="-122"/>
                <a:ea typeface="微软雅黑" panose="020B0503020204020204" pitchFamily="34" charset="-122"/>
                <a:sym typeface="+mn-ea"/>
              </a:rPr>
              <a:t>健全</a:t>
            </a:r>
            <a:r>
              <a:rPr lang="zh-CN" altLang="en-US" sz="2800" b="1" dirty="0">
                <a:latin typeface="宋体" panose="02010600030101010101" pitchFamily="2" charset="-122"/>
                <a:ea typeface="微软雅黑" panose="020B0503020204020204" pitchFamily="34" charset="-122"/>
                <a:sym typeface="+mn-ea"/>
              </a:rPr>
              <a:t>总揽全局、协调各方的党的</a:t>
            </a:r>
            <a:r>
              <a:rPr lang="zh-CN" altLang="en-US" sz="2800" b="1" dirty="0">
                <a:solidFill>
                  <a:srgbClr val="FF0000"/>
                </a:solidFill>
                <a:latin typeface="宋体" panose="02010600030101010101" pitchFamily="2" charset="-122"/>
                <a:ea typeface="微软雅黑" panose="020B0503020204020204" pitchFamily="34" charset="-122"/>
                <a:sym typeface="+mn-ea"/>
              </a:rPr>
              <a:t>领导制度体系</a:t>
            </a:r>
            <a:r>
              <a:rPr lang="zh-CN" altLang="en-US" sz="2800" b="1" dirty="0">
                <a:latin typeface="宋体" panose="02010600030101010101" pitchFamily="2" charset="-122"/>
                <a:ea typeface="微软雅黑" panose="020B0503020204020204" pitchFamily="34" charset="-122"/>
                <a:sym typeface="+mn-ea"/>
              </a:rPr>
              <a:t>，把党的领导</a:t>
            </a:r>
            <a:r>
              <a:rPr lang="zh-CN" altLang="en-US" sz="2800" b="1" dirty="0">
                <a:solidFill>
                  <a:srgbClr val="FF0000"/>
                </a:solidFill>
                <a:latin typeface="宋体" panose="02010600030101010101" pitchFamily="2" charset="-122"/>
                <a:ea typeface="微软雅黑" panose="020B0503020204020204" pitchFamily="34" charset="-122"/>
                <a:sym typeface="+mn-ea"/>
              </a:rPr>
              <a:t>落实</a:t>
            </a:r>
            <a:r>
              <a:rPr lang="zh-CN" altLang="en-US" sz="2800" b="1" dirty="0">
                <a:latin typeface="宋体" panose="02010600030101010101" pitchFamily="2" charset="-122"/>
                <a:ea typeface="微软雅黑" panose="020B0503020204020204" pitchFamily="34" charset="-122"/>
                <a:sym typeface="+mn-ea"/>
              </a:rPr>
              <a:t>到国家治理</a:t>
            </a:r>
            <a:r>
              <a:rPr lang="zh-CN" altLang="en-US" sz="2800" b="1" dirty="0">
                <a:solidFill>
                  <a:srgbClr val="FF0000"/>
                </a:solidFill>
                <a:latin typeface="宋体" panose="02010600030101010101" pitchFamily="2" charset="-122"/>
                <a:ea typeface="微软雅黑" panose="020B0503020204020204" pitchFamily="34" charset="-122"/>
                <a:sym typeface="+mn-ea"/>
              </a:rPr>
              <a:t>各领域各方面各环节</a:t>
            </a:r>
            <a:r>
              <a:rPr lang="zh-CN" altLang="en-US" sz="2800" b="1" dirty="0">
                <a:latin typeface="宋体" panose="02010600030101010101" pitchFamily="2" charset="-122"/>
                <a:ea typeface="微软雅黑" panose="020B0503020204020204" pitchFamily="34" charset="-122"/>
                <a:sym typeface="+mn-ea"/>
              </a:rPr>
              <a:t>。</a:t>
            </a:r>
            <a:r>
              <a:rPr lang="en-US" altLang="zh-CN" sz="2800" b="1" dirty="0">
                <a:latin typeface="宋体" panose="02010600030101010101" pitchFamily="2" charset="-122"/>
                <a:ea typeface="微软雅黑" panose="020B0503020204020204" pitchFamily="34" charset="-122"/>
                <a:sym typeface="+mn-ea"/>
              </a:rPr>
              <a:t>p4</a:t>
            </a:r>
            <a:endParaRPr lang="en-US" altLang="zh-CN" sz="2800" b="1" dirty="0">
              <a:latin typeface="宋体" panose="02010600030101010101" pitchFamily="2" charset="-122"/>
              <a:ea typeface="微软雅黑" panose="020B0503020204020204" pitchFamily="34" charset="-122"/>
              <a:sym typeface="+mn-ea"/>
            </a:endParaRPr>
          </a:p>
        </p:txBody>
      </p:sp>
    </p:spTree>
  </p:cSld>
  <p:clrMapOvr>
    <a:masterClrMapping/>
  </p:clrMapOvr>
  <p:transition>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005876" y="2909717"/>
            <a:ext cx="8420100" cy="923330"/>
          </a:xfrm>
        </p:spPr>
        <p:txBody>
          <a:bodyPr/>
          <a:lstStyle/>
          <a:p>
            <a:pPr algn="ctr">
              <a:lnSpc>
                <a:spcPct val="90000"/>
              </a:lnSpc>
              <a:spcBef>
                <a:spcPct val="0"/>
              </a:spcBef>
            </a:pPr>
            <a:r>
              <a:rPr lang="zh-CN" altLang="en-US" sz="6000" b="1" spc="600" dirty="0">
                <a:solidFill>
                  <a:schemeClr val="accent1"/>
                </a:solidFill>
                <a:latin typeface="楷体" panose="02010609060101010101" pitchFamily="49" charset="-122"/>
                <a:ea typeface="楷体" panose="02010609060101010101" pitchFamily="49" charset="-122"/>
                <a:cs typeface="+mj-cs"/>
                <a:sym typeface="+mn-lt"/>
              </a:rPr>
              <a:t>国家权力属于人民</a:t>
            </a:r>
            <a:endParaRPr lang="zh-CN" altLang="zh-CN" sz="6000" b="1" spc="600" dirty="0">
              <a:solidFill>
                <a:schemeClr val="accent1"/>
              </a:solidFill>
              <a:latin typeface="楷体" panose="02010609060101010101" pitchFamily="49" charset="-122"/>
              <a:ea typeface="楷体" panose="02010609060101010101" pitchFamily="49" charset="-122"/>
              <a:cs typeface="+mj-cs"/>
              <a:sym typeface="+mn-lt"/>
            </a:endParaRPr>
          </a:p>
        </p:txBody>
      </p:sp>
      <p:sp>
        <p:nvSpPr>
          <p:cNvPr id="7" name="文本占位符 6"/>
          <p:cNvSpPr>
            <a:spLocks noGrp="1"/>
          </p:cNvSpPr>
          <p:nvPr>
            <p:ph type="body" sz="quarter" idx="10"/>
          </p:nvPr>
        </p:nvSpPr>
        <p:spPr/>
        <p:txBody>
          <a:bodyPr/>
          <a:lstStyle/>
          <a:p>
            <a:r>
              <a:rPr lang="en-US" altLang="zh-CN" dirty="0"/>
              <a:t>02</a:t>
            </a:r>
            <a:endParaRPr lang="en-US" altLang="zh-C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endParaRPr lang="zh-CN" altLang="en-US" dirty="0">
              <a:sym typeface="Arial" panose="020B0604020202020204" pitchFamily="34" charset="0"/>
            </a:endParaRPr>
          </a:p>
        </p:txBody>
      </p:sp>
      <p:sp>
        <p:nvSpPr>
          <p:cNvPr id="4" name="文本框 1"/>
          <p:cNvSpPr txBox="1"/>
          <p:nvPr/>
        </p:nvSpPr>
        <p:spPr>
          <a:xfrm>
            <a:off x="544996" y="1347471"/>
            <a:ext cx="11102008" cy="521970"/>
          </a:xfrm>
          <a:prstGeom prst="rect">
            <a:avLst/>
          </a:prstGeom>
          <a:noFill/>
          <a:ln w="9525">
            <a:noFill/>
          </a:ln>
          <a:extLst>
            <a:ext uri="{909E8E84-426E-40DD-AFC4-6F175D3DCCD1}">
              <a14:hiddenFill xmlns:a14="http://schemas.microsoft.com/office/drawing/2010/main">
                <a:solidFill>
                  <a:srgbClr val="F7C3F9"/>
                </a:solidFill>
              </a14:hiddenFill>
            </a:ext>
          </a:ex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Calibri" panose="020F0502020204030204" pitchFamily="34" charset="0"/>
                <a:ea typeface="微软雅黑" panose="020B0503020204020204" pitchFamily="34" charset="-122"/>
                <a:cs typeface="微软雅黑" panose="020B0503020204020204" pitchFamily="34" charset="-122"/>
              </a:rPr>
              <a:t>我国是人民民主专政的社会主义国家，国家的一切权力属于人民</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36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卷形: 水平 4"/>
          <p:cNvSpPr/>
          <p:nvPr/>
        </p:nvSpPr>
        <p:spPr>
          <a:xfrm>
            <a:off x="346863" y="3429000"/>
            <a:ext cx="10821977" cy="2308860"/>
          </a:xfrm>
          <a:prstGeom prst="horizontalScroll">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宪法第二条规定：“中华人民共和国的一切权力属于人民。”</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1">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 name="箭头: 下 1"/>
          <p:cNvSpPr/>
          <p:nvPr/>
        </p:nvSpPr>
        <p:spPr>
          <a:xfrm>
            <a:off x="4820478" y="1870691"/>
            <a:ext cx="546652" cy="6041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
          <p:cNvSpPr txBox="1"/>
          <p:nvPr/>
        </p:nvSpPr>
        <p:spPr>
          <a:xfrm>
            <a:off x="3467100" y="2674897"/>
            <a:ext cx="3659256" cy="646331"/>
          </a:xfrm>
          <a:prstGeom prst="rect">
            <a:avLst/>
          </a:prstGeom>
          <a:noFill/>
          <a:ln w="9525">
            <a:noFill/>
          </a:ln>
          <a:extLst>
            <a:ext uri="{909E8E84-426E-40DD-AFC4-6F175D3DCCD1}">
              <a14:hiddenFill xmlns:a14="http://schemas.microsoft.com/office/drawing/2010/main">
                <a:solidFill>
                  <a:srgbClr val="F7C3F9"/>
                </a:solidFill>
              </a14:hiddenFill>
            </a:ext>
          </a:extLst>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宪法的基本原则</a:t>
            </a:r>
            <a:endParaRPr kumimoji="0" lang="zh-CN" altLang="en-US" sz="36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2" grpId="0" animBg="1"/>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739193" y="2344941"/>
            <a:ext cx="1071433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我国是人民民主专政的社会主义国家，国家的一切权力属于人民。这是我国宪法的</a:t>
            </a:r>
            <a:r>
              <a:rPr kumimoji="0" lang="zh-CN" altLang="en-US" sz="28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pitchFamily="34" charset="-122"/>
                <a:ea typeface="微软雅黑" panose="020B0503020204020204" pitchFamily="34" charset="-122"/>
                <a:cs typeface="+mn-cs"/>
              </a:rPr>
              <a:t>基本原则。</a:t>
            </a:r>
            <a:endParaRPr kumimoji="0" lang="zh-CN" altLang="en-US" sz="28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7"/>
          <p:cNvSpPr txBox="1"/>
          <p:nvPr/>
        </p:nvSpPr>
        <p:spPr>
          <a:xfrm>
            <a:off x="732155" y="1020445"/>
            <a:ext cx="9886315" cy="583565"/>
          </a:xfrm>
          <a:prstGeom prst="rect">
            <a:avLst/>
          </a:prstGeom>
          <a:noFill/>
        </p:spPr>
        <p:txBody>
          <a:bodyPr wrap="square">
            <a:spAutoFit/>
          </a:bodyPr>
          <a:lstStyle/>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我国宪法的基本原则是什么？</a:t>
            </a:r>
            <a:r>
              <a:rPr lang="en-US" altLang="zh-CN"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P4</a:t>
            </a:r>
            <a:endParaRPr lang="en-US" altLang="zh-CN" sz="3200" b="1" spc="600"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标题 1"/>
          <p:cNvSpPr>
            <a:spLocks noGrp="1"/>
          </p:cNvSpPr>
          <p:nvPr>
            <p:ph type="title"/>
          </p:nvPr>
        </p:nvSpPr>
        <p:spPr>
          <a:xfrm>
            <a:off x="-3257112" y="304127"/>
            <a:ext cx="9153416" cy="594951"/>
          </a:xfrm>
        </p:spPr>
        <p:txBody>
          <a:bodyPr/>
          <a:lstStyle/>
          <a:p>
            <a:r>
              <a:rPr lang="zh-CN" altLang="en-US" dirty="0">
                <a:sym typeface="Arial" panose="020B0604020202020204" pitchFamily="34" charset="0"/>
              </a:rPr>
              <a:t>笔记区</a:t>
            </a:r>
            <a:endParaRPr lang="zh-CN" altLang="en-US" dirty="0">
              <a:sym typeface="Arial" panose="020B0604020202020204" pitchFamily="34" charset="0"/>
            </a:endParaRPr>
          </a:p>
        </p:txBody>
      </p:sp>
    </p:spTree>
  </p:cSld>
  <p:clrMapOvr>
    <a:masterClrMapping/>
  </p:clrMapOvr>
  <p:transition>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endParaRPr lang="zh-CN" altLang="en-US" dirty="0">
              <a:sym typeface="Arial" panose="020B0604020202020204" pitchFamily="34" charset="0"/>
            </a:endParaRPr>
          </a:p>
        </p:txBody>
      </p:sp>
      <p:sp>
        <p:nvSpPr>
          <p:cNvPr id="4" name="文本框 1"/>
          <p:cNvSpPr txBox="1"/>
          <p:nvPr/>
        </p:nvSpPr>
        <p:spPr>
          <a:xfrm>
            <a:off x="333248" y="1253644"/>
            <a:ext cx="11102008" cy="521970"/>
          </a:xfrm>
          <a:prstGeom prst="rect">
            <a:avLst/>
          </a:prstGeom>
          <a:noFill/>
          <a:ln w="9525">
            <a:noFill/>
          </a:ln>
          <a:extLst>
            <a:ext uri="{909E8E84-426E-40DD-AFC4-6F175D3DCCD1}">
              <a14:hiddenFill xmlns:a14="http://schemas.microsoft.com/office/drawing/2010/main">
                <a:solidFill>
                  <a:srgbClr val="F7C3F9"/>
                </a:solidFill>
              </a14:hiddenFill>
            </a:ext>
          </a:extLst>
        </p:spPr>
        <p:txBody>
          <a:bodyPr wrap="square" anchor="t">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①宪法确认我国的国家性质，明确人民当家作主的地位。</a:t>
            </a:r>
            <a:endParaRPr lang="zh-CN" altLang="en-US" sz="3600" b="1" dirty="0">
              <a:latin typeface="宋体" panose="02010600030101010101" pitchFamily="2" charset="-122"/>
              <a:ea typeface="宋体" panose="02010600030101010101" pitchFamily="2" charset="-122"/>
            </a:endParaRPr>
          </a:p>
        </p:txBody>
      </p:sp>
      <p:sp>
        <p:nvSpPr>
          <p:cNvPr id="5" name="卷形: 水平 4"/>
          <p:cNvSpPr/>
          <p:nvPr/>
        </p:nvSpPr>
        <p:spPr>
          <a:xfrm>
            <a:off x="613410" y="2025015"/>
            <a:ext cx="10821670" cy="3593465"/>
          </a:xfrm>
          <a:prstGeom prst="horizontalScroll">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r>
              <a:rPr lang="zh-CN" altLang="en-US" sz="2800" b="1" dirty="0">
                <a:solidFill>
                  <a:schemeClr val="tx1"/>
                </a:solidFill>
                <a:latin typeface="微软雅黑" panose="020B0503020204020204" pitchFamily="34" charset="-122"/>
                <a:ea typeface="微软雅黑" panose="020B0503020204020204" pitchFamily="34" charset="-122"/>
                <a:sym typeface="+mn-ea"/>
              </a:rPr>
              <a:t>宪法第一条规定：“</a:t>
            </a:r>
            <a:r>
              <a:rPr lang="zh-CN" altLang="en-US" sz="2800" b="1" dirty="0">
                <a:solidFill>
                  <a:prstClr val="black"/>
                </a:solidFill>
                <a:latin typeface="微软雅黑" panose="020B0503020204020204" pitchFamily="34" charset="-122"/>
                <a:ea typeface="微软雅黑" panose="020B0503020204020204" pitchFamily="34" charset="-122"/>
                <a:sym typeface="+mn-ea"/>
              </a:rPr>
              <a:t>  “中华人民共和国是工人阶级领导的、以工农联盟为基础的</a:t>
            </a:r>
            <a:r>
              <a:rPr lang="zh-CN" altLang="en-US" sz="2800" b="1" dirty="0">
                <a:solidFill>
                  <a:srgbClr val="FF0000"/>
                </a:solidFill>
                <a:latin typeface="微软雅黑" panose="020B0503020204020204" pitchFamily="34" charset="-122"/>
                <a:ea typeface="微软雅黑" panose="020B0503020204020204" pitchFamily="34" charset="-122"/>
                <a:sym typeface="+mn-ea"/>
              </a:rPr>
              <a:t>人民民主专政的社会主义国家</a:t>
            </a:r>
            <a:r>
              <a:rPr lang="zh-CN" altLang="en-US" sz="2800" b="1" dirty="0">
                <a:solidFill>
                  <a:prstClr val="black"/>
                </a:solidFill>
                <a:latin typeface="微软雅黑" panose="020B0503020204020204" pitchFamily="34" charset="-122"/>
                <a:ea typeface="微软雅黑" panose="020B0503020204020204" pitchFamily="34" charset="-122"/>
                <a:sym typeface="+mn-ea"/>
              </a:rPr>
              <a:t>。</a:t>
            </a:r>
            <a:endParaRPr lang="zh-CN" altLang="en-US" sz="2800" b="1" dirty="0">
              <a:solidFill>
                <a:prstClr val="black"/>
              </a:solidFill>
              <a:latin typeface="微软雅黑" panose="020B0503020204020204" pitchFamily="34" charset="-122"/>
              <a:ea typeface="微软雅黑" panose="020B0503020204020204" pitchFamily="34" charset="-122"/>
              <a:sym typeface="+mn-ea"/>
            </a:endParaRPr>
          </a:p>
          <a:p>
            <a:pPr fontAlgn="base">
              <a:spcBef>
                <a:spcPct val="0"/>
              </a:spcBef>
              <a:spcAft>
                <a:spcPct val="0"/>
              </a:spcAft>
              <a:defRPr/>
            </a:pPr>
            <a:endParaRPr lang="zh-CN" altLang="en-US" sz="2800" b="1" dirty="0">
              <a:solidFill>
                <a:prstClr val="black"/>
              </a:solidFill>
              <a:latin typeface="微软雅黑" panose="020B0503020204020204" pitchFamily="34" charset="-122"/>
              <a:ea typeface="微软雅黑" panose="020B0503020204020204" pitchFamily="34" charset="-122"/>
              <a:sym typeface="+mn-ea"/>
            </a:endParaRPr>
          </a:p>
          <a:p>
            <a:pPr fontAlgn="base">
              <a:spcBef>
                <a:spcPct val="0"/>
              </a:spcBef>
              <a:spcAft>
                <a:spcPct val="0"/>
              </a:spcAft>
              <a:defRPr/>
            </a:pPr>
            <a:r>
              <a:rPr lang="zh-CN" altLang="en-US" sz="2800" b="1" dirty="0">
                <a:solidFill>
                  <a:schemeClr val="tx1"/>
                </a:solidFill>
                <a:latin typeface="微软雅黑" panose="020B0503020204020204" pitchFamily="34" charset="-122"/>
                <a:ea typeface="微软雅黑" panose="020B0503020204020204" pitchFamily="34" charset="-122"/>
                <a:sym typeface="+mn-ea"/>
              </a:rPr>
              <a:t>宪法第二条规定：“中华人民共和国的</a:t>
            </a:r>
            <a:r>
              <a:rPr lang="zh-CN" altLang="en-US" sz="2800" b="1" dirty="0">
                <a:solidFill>
                  <a:srgbClr val="FF0000"/>
                </a:solidFill>
                <a:latin typeface="微软雅黑" panose="020B0503020204020204" pitchFamily="34" charset="-122"/>
                <a:ea typeface="微软雅黑" panose="020B0503020204020204" pitchFamily="34" charset="-122"/>
                <a:sym typeface="+mn-ea"/>
              </a:rPr>
              <a:t>一切权力属于人民</a:t>
            </a:r>
            <a:r>
              <a:rPr lang="zh-CN" altLang="en-US" sz="2800" b="1" dirty="0">
                <a:solidFill>
                  <a:schemeClr val="tx1"/>
                </a:solidFill>
                <a:latin typeface="微软雅黑" panose="020B0503020204020204" pitchFamily="34" charset="-122"/>
                <a:ea typeface="微软雅黑" panose="020B0503020204020204" pitchFamily="34" charset="-122"/>
                <a:sym typeface="+mn-ea"/>
              </a:rPr>
              <a:t>”</a:t>
            </a:r>
            <a:endParaRPr lang="zh-CN" altLang="en-US" sz="2800" b="1" dirty="0">
              <a:solidFill>
                <a:schemeClr val="tx1"/>
              </a:solidFill>
              <a:latin typeface="微软雅黑" panose="020B0503020204020204" pitchFamily="34" charset="-122"/>
              <a:ea typeface="微软雅黑" panose="020B0503020204020204" pitchFamily="34" charset="-122"/>
            </a:endParaRPr>
          </a:p>
          <a:p>
            <a:pPr lvl="0" fontAlgn="base">
              <a:spcBef>
                <a:spcPct val="0"/>
              </a:spcBef>
              <a:spcAft>
                <a:spcPct val="0"/>
              </a:spcAft>
              <a:defRPr/>
            </a:pPr>
            <a:endParaRPr lang="zh-CN" altLang="en-US" sz="2800" b="1" noProof="1">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6350" y="920750"/>
            <a:ext cx="10327640" cy="4523105"/>
          </a:xfrm>
          <a:prstGeom prst="rect">
            <a:avLst/>
          </a:prstGeom>
        </p:spPr>
        <p:txBody>
          <a:bodyPr wrap="square">
            <a:spAutoFit/>
          </a:bodyPr>
          <a:lstStyle/>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党的领导地位是如何确立的？</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我国的国家性质、根本制度是什么？</a:t>
            </a:r>
            <a:endPar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中国共产党的性质、根本宗旨、最高理想和最终目标？</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为什么要坚持中国共产党的领导？</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如何坚持中国共产党的领导？</a:t>
            </a:r>
            <a:endPar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6.</a:t>
            </a:r>
            <a:r>
              <a:rPr lang="zh-CN" altLang="en-US"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我国宪法的基本原则是什么？</a:t>
            </a:r>
            <a:endParaRPr lang="en-US" altLang="zh-CN" sz="3200" b="1" noProof="0" dirty="0">
              <a:ln w="0"/>
              <a:solidFill>
                <a:schemeClr val="tx1"/>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宪法如何确保国家的一切权力属于人民？</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如何认识我国人权</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9.</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国家如何尊重和保障人权？</a:t>
            </a:r>
            <a:endPar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endParaRPr lang="zh-CN" altLang="en-US" dirty="0">
              <a:sym typeface="Arial" panose="020B0604020202020204" pitchFamily="34" charset="0"/>
            </a:endParaRPr>
          </a:p>
        </p:txBody>
      </p:sp>
      <p:sp>
        <p:nvSpPr>
          <p:cNvPr id="4" name="文本框 1"/>
          <p:cNvSpPr txBox="1"/>
          <p:nvPr/>
        </p:nvSpPr>
        <p:spPr>
          <a:xfrm>
            <a:off x="333248" y="1253644"/>
            <a:ext cx="11102008" cy="521970"/>
          </a:xfrm>
          <a:prstGeom prst="rect">
            <a:avLst/>
          </a:prstGeom>
          <a:noFill/>
          <a:ln w="9525">
            <a:noFill/>
          </a:ln>
          <a:extLst>
            <a:ext uri="{909E8E84-426E-40DD-AFC4-6F175D3DCCD1}">
              <a14:hiddenFill xmlns:a14="http://schemas.microsoft.com/office/drawing/2010/main">
                <a:solidFill>
                  <a:srgbClr val="F7C3F9"/>
                </a:solidFill>
              </a14:hiddenFill>
            </a:ext>
          </a:extLst>
        </p:spPr>
        <p:txBody>
          <a:bodyPr wrap="square" anchor="t">
            <a:spAutoFit/>
          </a:bodyPr>
          <a:lstStyle/>
          <a:p>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②宪法规定：</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社会主义经济制度</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奠定了国家权力属于人民的</a:t>
            </a: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经济基础</a:t>
            </a:r>
            <a:r>
              <a:rPr lang="zh-CN" altLang="en-US" sz="28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3600" b="1" dirty="0">
              <a:latin typeface="宋体" panose="02010600030101010101" pitchFamily="2" charset="-122"/>
              <a:ea typeface="宋体" panose="02010600030101010101" pitchFamily="2" charset="-122"/>
            </a:endParaRPr>
          </a:p>
        </p:txBody>
      </p:sp>
      <p:sp>
        <p:nvSpPr>
          <p:cNvPr id="5" name="卷形: 水平 4"/>
          <p:cNvSpPr/>
          <p:nvPr/>
        </p:nvSpPr>
        <p:spPr>
          <a:xfrm>
            <a:off x="466132" y="1916764"/>
            <a:ext cx="10821977" cy="2308860"/>
          </a:xfrm>
          <a:prstGeom prst="horizontalScroll">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spcBef>
                <a:spcPct val="0"/>
              </a:spcBef>
              <a:spcAft>
                <a:spcPct val="0"/>
              </a:spcAft>
              <a:defRPr/>
            </a:pPr>
            <a:endParaRPr lang="en-US" altLang="zh-CN" sz="2800" b="1" dirty="0">
              <a:solidFill>
                <a:schemeClr val="tx1"/>
              </a:solidFill>
              <a:latin typeface="微软雅黑" panose="020B0503020204020204" pitchFamily="34" charset="-122"/>
              <a:ea typeface="微软雅黑" panose="020B0503020204020204" pitchFamily="34" charset="-122"/>
              <a:sym typeface="+mn-ea"/>
            </a:endParaRPr>
          </a:p>
          <a:p>
            <a:pPr fontAlgn="base">
              <a:spcBef>
                <a:spcPct val="0"/>
              </a:spcBef>
              <a:spcAft>
                <a:spcPct val="0"/>
              </a:spcAft>
              <a:defRPr/>
            </a:pPr>
            <a:r>
              <a:rPr lang="zh-CN" altLang="en-US" sz="2800" b="1" dirty="0">
                <a:solidFill>
                  <a:schemeClr val="tx1"/>
                </a:solidFill>
                <a:latin typeface="微软雅黑" panose="020B0503020204020204" pitchFamily="34" charset="-122"/>
                <a:ea typeface="微软雅黑" panose="020B0503020204020204" pitchFamily="34" charset="-122"/>
                <a:sym typeface="+mn-ea"/>
              </a:rPr>
              <a:t>宪法第六条规定：“中华人民共和国的社会主义经济制度的基础是</a:t>
            </a:r>
            <a:r>
              <a:rPr lang="zh-CN" altLang="en-US" sz="2800" b="1" dirty="0">
                <a:solidFill>
                  <a:srgbClr val="FF0000"/>
                </a:solidFill>
                <a:latin typeface="微软雅黑" panose="020B0503020204020204" pitchFamily="34" charset="-122"/>
                <a:ea typeface="微软雅黑" panose="020B0503020204020204" pitchFamily="34" charset="-122"/>
                <a:sym typeface="+mn-ea"/>
              </a:rPr>
              <a:t>生产资料的社会主义公有制</a:t>
            </a:r>
            <a:r>
              <a:rPr lang="zh-CN" altLang="en-US" sz="2800" b="1" dirty="0">
                <a:solidFill>
                  <a:schemeClr val="tx1"/>
                </a:solidFill>
                <a:latin typeface="微软雅黑" panose="020B0503020204020204" pitchFamily="34" charset="-122"/>
                <a:ea typeface="微软雅黑" panose="020B0503020204020204" pitchFamily="34" charset="-122"/>
                <a:sym typeface="+mn-ea"/>
              </a:rPr>
              <a:t>，即全民所有制和劳动群众集体所有制。”</a:t>
            </a:r>
            <a:endParaRPr lang="zh-CN" altLang="en-US" sz="2800" b="1" dirty="0">
              <a:solidFill>
                <a:schemeClr val="tx1"/>
              </a:solidFill>
              <a:latin typeface="微软雅黑" panose="020B0503020204020204" pitchFamily="34" charset="-122"/>
              <a:ea typeface="微软雅黑" panose="020B0503020204020204" pitchFamily="34" charset="-122"/>
            </a:endParaRPr>
          </a:p>
          <a:p>
            <a:pPr lvl="0" fontAlgn="base">
              <a:spcBef>
                <a:spcPct val="0"/>
              </a:spcBef>
              <a:spcAft>
                <a:spcPct val="0"/>
              </a:spcAft>
              <a:defRPr/>
            </a:pPr>
            <a:endParaRPr lang="zh-CN" altLang="en-US" sz="2800" b="1" noProof="1">
              <a:solidFill>
                <a:schemeClr val="tx1"/>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2800896" y="4346877"/>
            <a:ext cx="8487213" cy="2092689"/>
            <a:chOff x="4229090" y="5059290"/>
            <a:chExt cx="11976634" cy="3178351"/>
          </a:xfrm>
        </p:grpSpPr>
        <p:pic>
          <p:nvPicPr>
            <p:cNvPr id="9" name="图片 8" descr="2222"/>
            <p:cNvPicPr>
              <a:picLocks noChangeAspect="1"/>
            </p:cNvPicPr>
            <p:nvPr/>
          </p:nvPicPr>
          <p:blipFill rotWithShape="1">
            <a:blip r:embed="rId1"/>
            <a:srcRect l="979" t="10615" r="975"/>
            <a:stretch>
              <a:fillRect/>
            </a:stretch>
          </p:blipFill>
          <p:spPr>
            <a:xfrm>
              <a:off x="4229090" y="5059290"/>
              <a:ext cx="11946972" cy="3178351"/>
            </a:xfrm>
            <a:prstGeom prst="rect">
              <a:avLst/>
            </a:prstGeom>
          </p:spPr>
        </p:pic>
        <p:grpSp>
          <p:nvGrpSpPr>
            <p:cNvPr id="10" name="组合 9"/>
            <p:cNvGrpSpPr/>
            <p:nvPr/>
          </p:nvGrpSpPr>
          <p:grpSpPr>
            <a:xfrm>
              <a:off x="4473355" y="6277898"/>
              <a:ext cx="11732369" cy="1351320"/>
              <a:chOff x="4473355" y="6277898"/>
              <a:chExt cx="11732369" cy="1351320"/>
            </a:xfrm>
          </p:grpSpPr>
          <p:sp>
            <p:nvSpPr>
              <p:cNvPr id="11" name="TextBox 17"/>
              <p:cNvSpPr txBox="1"/>
              <p:nvPr/>
            </p:nvSpPr>
            <p:spPr>
              <a:xfrm>
                <a:off x="4473355" y="6287514"/>
                <a:ext cx="2232001" cy="588453"/>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400" dirty="0">
                    <a:solidFill>
                      <a:srgbClr val="FF0000"/>
                    </a:solidFill>
                    <a:latin typeface="微软雅黑" panose="020B0503020204020204" pitchFamily="34" charset="-122"/>
                    <a:ea typeface="微软雅黑" panose="020B0503020204020204" pitchFamily="34" charset="-122"/>
                  </a:rPr>
                  <a:t>国有经济</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2" name="TextBox 18"/>
              <p:cNvSpPr txBox="1"/>
              <p:nvPr/>
            </p:nvSpPr>
            <p:spPr>
              <a:xfrm>
                <a:off x="7279080" y="6277898"/>
                <a:ext cx="1908001" cy="607682"/>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000" dirty="0">
                    <a:solidFill>
                      <a:srgbClr val="FF0000"/>
                    </a:solidFill>
                    <a:latin typeface="微软雅黑" panose="020B0503020204020204" pitchFamily="34" charset="-122"/>
                    <a:ea typeface="微软雅黑" panose="020B0503020204020204" pitchFamily="34" charset="-122"/>
                  </a:rPr>
                  <a:t>集体经济</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9246405" y="6277900"/>
                <a:ext cx="1728000" cy="1075129"/>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000" dirty="0">
                    <a:solidFill>
                      <a:srgbClr val="FF0000"/>
                    </a:solidFill>
                    <a:latin typeface="微软雅黑" panose="020B0503020204020204" pitchFamily="34" charset="-122"/>
                    <a:ea typeface="微软雅黑" panose="020B0503020204020204" pitchFamily="34" charset="-122"/>
                  </a:rPr>
                  <a:t>混合所有制经济</a:t>
                </a:r>
                <a:endParaRPr lang="zh-CN" altLang="en-US" sz="2000" dirty="0">
                  <a:solidFill>
                    <a:srgbClr val="FF0000"/>
                  </a:solidFill>
                  <a:latin typeface="微软雅黑" panose="020B0503020204020204" pitchFamily="34" charset="-122"/>
                  <a:ea typeface="微软雅黑" panose="020B0503020204020204" pitchFamily="34" charset="-122"/>
                </a:endParaRPr>
              </a:p>
            </p:txBody>
          </p:sp>
          <p:sp>
            <p:nvSpPr>
              <p:cNvPr id="14" name="TextBox 20"/>
              <p:cNvSpPr txBox="1"/>
              <p:nvPr/>
            </p:nvSpPr>
            <p:spPr>
              <a:xfrm>
                <a:off x="11033729" y="6815464"/>
                <a:ext cx="1617918" cy="509992"/>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000" spc="-300" dirty="0">
                    <a:solidFill>
                      <a:srgbClr val="FF0000"/>
                    </a:solidFill>
                    <a:latin typeface="微软雅黑" panose="020B0503020204020204" pitchFamily="34" charset="-122"/>
                    <a:ea typeface="微软雅黑" panose="020B0503020204020204" pitchFamily="34" charset="-122"/>
                  </a:rPr>
                  <a:t>个体经济</a:t>
                </a:r>
                <a:endParaRPr lang="zh-CN" altLang="en-US" sz="2000" spc="-300" dirty="0">
                  <a:solidFill>
                    <a:srgbClr val="FF0000"/>
                  </a:solidFill>
                  <a:latin typeface="微软雅黑" panose="020B0503020204020204" pitchFamily="34" charset="-122"/>
                  <a:ea typeface="微软雅黑" panose="020B0503020204020204" pitchFamily="34" charset="-122"/>
                </a:endParaRPr>
              </a:p>
            </p:txBody>
          </p:sp>
          <p:sp>
            <p:nvSpPr>
              <p:cNvPr id="15" name="TextBox 21"/>
              <p:cNvSpPr txBox="1"/>
              <p:nvPr/>
            </p:nvSpPr>
            <p:spPr>
              <a:xfrm>
                <a:off x="12710971" y="6648464"/>
                <a:ext cx="1728000" cy="980754"/>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200" spc="-300" dirty="0">
                    <a:solidFill>
                      <a:srgbClr val="FF0000"/>
                    </a:solidFill>
                    <a:latin typeface="微软雅黑" panose="020B0503020204020204" pitchFamily="34" charset="-122"/>
                    <a:ea typeface="微软雅黑" panose="020B0503020204020204" pitchFamily="34" charset="-122"/>
                  </a:rPr>
                  <a:t>私营经济</a:t>
                </a:r>
                <a:endParaRPr lang="zh-CN" altLang="en-US" sz="2200" spc="-300" dirty="0">
                  <a:solidFill>
                    <a:srgbClr val="FF0000"/>
                  </a:solidFill>
                  <a:latin typeface="微软雅黑" panose="020B0503020204020204" pitchFamily="34" charset="-122"/>
                  <a:ea typeface="微软雅黑" panose="020B0503020204020204" pitchFamily="34" charset="-122"/>
                </a:endParaRPr>
              </a:p>
            </p:txBody>
          </p:sp>
          <p:sp>
            <p:nvSpPr>
              <p:cNvPr id="16" name="TextBox 22"/>
              <p:cNvSpPr txBox="1"/>
              <p:nvPr/>
            </p:nvSpPr>
            <p:spPr>
              <a:xfrm>
                <a:off x="14513724" y="6727289"/>
                <a:ext cx="1692000" cy="607682"/>
              </a:xfrm>
              <a:prstGeom prst="rect">
                <a:avLst/>
              </a:prstGeom>
              <a:solidFill>
                <a:schemeClr val="bg1"/>
              </a:solid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just"/>
                <a:r>
                  <a:rPr lang="zh-CN" altLang="en-US" sz="2000" spc="-300" dirty="0">
                    <a:solidFill>
                      <a:srgbClr val="FF0000"/>
                    </a:solidFill>
                    <a:latin typeface="微软雅黑" panose="020B0503020204020204" pitchFamily="34" charset="-122"/>
                    <a:ea typeface="微软雅黑" panose="020B0503020204020204" pitchFamily="34" charset="-122"/>
                  </a:rPr>
                  <a:t>外资经济</a:t>
                </a:r>
                <a:endParaRPr lang="zh-CN" altLang="en-US" sz="2000" spc="-300" dirty="0">
                  <a:solidFill>
                    <a:srgbClr val="FF0000"/>
                  </a:solidFill>
                  <a:latin typeface="微软雅黑" panose="020B0503020204020204" pitchFamily="34" charset="-122"/>
                  <a:ea typeface="微软雅黑" panose="020B0503020204020204" pitchFamily="34" charset="-122"/>
                </a:endParaRPr>
              </a:p>
            </p:txBody>
          </p:sp>
        </p:grpSp>
      </p:grpSp>
      <p:sp>
        <p:nvSpPr>
          <p:cNvPr id="18" name="文本框 17"/>
          <p:cNvSpPr txBox="1"/>
          <p:nvPr/>
        </p:nvSpPr>
        <p:spPr>
          <a:xfrm>
            <a:off x="352972" y="4271697"/>
            <a:ext cx="2239907" cy="2243050"/>
          </a:xfrm>
          <a:prstGeom prst="rect">
            <a:avLst/>
          </a:prstGeom>
          <a:noFill/>
        </p:spPr>
        <p:txBody>
          <a:bodyPr wrap="square">
            <a:spAutoFit/>
          </a:bodyPr>
          <a:lstStyle/>
          <a:p>
            <a:pPr algn="just">
              <a:lnSpc>
                <a:spcPct val="150000"/>
              </a:lnSpc>
            </a:pPr>
            <a:r>
              <a:rPr lang="zh-CN" altLang="en-US" sz="2400" b="1" dirty="0">
                <a:latin typeface="微软雅黑" panose="020B0503020204020204" pitchFamily="34" charset="-122"/>
                <a:ea typeface="微软雅黑" panose="020B0503020204020204" pitchFamily="34" charset="-122"/>
              </a:rPr>
              <a:t>观看我国经济形式结构图，初步认识我国的经济制度。</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endParaRPr lang="zh-CN" altLang="en-US" dirty="0">
              <a:sym typeface="Arial" panose="020B0604020202020204" pitchFamily="34" charset="0"/>
            </a:endParaRPr>
          </a:p>
        </p:txBody>
      </p:sp>
      <p:sp>
        <p:nvSpPr>
          <p:cNvPr id="4" name="文本框 3"/>
          <p:cNvSpPr/>
          <p:nvPr/>
        </p:nvSpPr>
        <p:spPr>
          <a:xfrm>
            <a:off x="257869" y="964131"/>
            <a:ext cx="11676261" cy="1014730"/>
          </a:xfrm>
          <a:prstGeom prst="rect">
            <a:avLst/>
          </a:prstGeom>
          <a:noFill/>
          <a:ln>
            <a:noFill/>
            <a:miter lim="800000"/>
          </a:ln>
        </p:spPr>
        <p:txBody>
          <a:bodyPr wrap="square" anchor="t" anchorCtr="0">
            <a:spAutoFit/>
          </a:bodyPr>
          <a:lstStyle>
            <a:defPPr algn="l" rtl="0" eaLnBrk="1" hangingPunct="1">
              <a:defRPr kumimoji="0" lang="zh-CN"/>
            </a:defPPr>
            <a:lvl1pPr marL="0" indent="0" algn="l" defTabSz="914400" rtl="0" eaLnBrk="1" fontAlgn="base" hangingPunct="1">
              <a:lnSpc>
                <a:spcPct val="100000"/>
              </a:lnSpc>
              <a:spcBef>
                <a:spcPct val="0"/>
              </a:spcBef>
              <a:spcAft>
                <a:spcPct val="0"/>
              </a:spcAft>
              <a:buClrTx/>
              <a:buSzTx/>
              <a:buNone/>
              <a:defRPr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sz="1800" b="0" i="0" u="none" baseline="0">
                <a:solidFill>
                  <a:schemeClr val="tx1"/>
                </a:solidFill>
                <a:latin typeface="Arial" panose="020B0604020202020204" pitchFamily="34" charset="0"/>
                <a:ea typeface="宋体" panose="02010600030101010101" pitchFamily="2" charset="-122"/>
              </a:defRPr>
            </a:lvl5pPr>
          </a:lstStyle>
          <a:p>
            <a:pPr marL="0" marR="0" lvl="0" indent="457200">
              <a:lnSpc>
                <a:spcPct val="100000"/>
              </a:lnSpc>
            </a:pPr>
            <a:r>
              <a:rPr lang="zh-CN" altLang="en-US" sz="2800" dirty="0">
                <a:latin typeface="微软雅黑" panose="020B0503020204020204" pitchFamily="34" charset="-122"/>
                <a:ea typeface="微软雅黑" panose="020B0503020204020204" pitchFamily="34" charset="-122"/>
              </a:rPr>
              <a:t>③宪法规定的</a:t>
            </a:r>
            <a:r>
              <a:rPr lang="zh-CN" altLang="en-US" sz="2800" b="1" u="sng" dirty="0">
                <a:solidFill>
                  <a:srgbClr val="C00000"/>
                </a:solidFill>
                <a:latin typeface="微软雅黑" panose="020B0503020204020204" pitchFamily="34" charset="-122"/>
                <a:ea typeface="微软雅黑" panose="020B0503020204020204" pitchFamily="34" charset="-122"/>
              </a:rPr>
              <a:t>社会主义政治制度</a:t>
            </a:r>
            <a:r>
              <a:rPr lang="zh-CN" altLang="en-US" sz="2800" dirty="0">
                <a:latin typeface="微软雅黑" panose="020B0503020204020204" pitchFamily="34" charset="-122"/>
                <a:ea typeface="微软雅黑" panose="020B0503020204020204" pitchFamily="34" charset="-122"/>
              </a:rPr>
              <a:t>明确了</a:t>
            </a:r>
            <a:r>
              <a:rPr lang="zh-CN" altLang="en-US" sz="2800" b="1" u="sng" dirty="0">
                <a:solidFill>
                  <a:srgbClr val="C00000"/>
                </a:solidFill>
                <a:latin typeface="微软雅黑" panose="020B0503020204020204" pitchFamily="34" charset="-122"/>
                <a:ea typeface="微软雅黑" panose="020B0503020204020204" pitchFamily="34" charset="-122"/>
              </a:rPr>
              <a:t>人民行使国家权</a:t>
            </a:r>
            <a:r>
              <a:rPr lang="zh-CN" altLang="en-US" sz="3200" b="1" u="sng" dirty="0">
                <a:solidFill>
                  <a:srgbClr val="C00000"/>
                </a:solidFill>
                <a:latin typeface="微软雅黑" panose="020B0503020204020204" pitchFamily="34" charset="-122"/>
                <a:ea typeface="微软雅黑" panose="020B0503020204020204" pitchFamily="34" charset="-122"/>
              </a:rPr>
              <a:t>力</a:t>
            </a:r>
            <a:r>
              <a:rPr lang="zh-CN" altLang="en-US" sz="2800" dirty="0">
                <a:latin typeface="微软雅黑" panose="020B0503020204020204" pitchFamily="34" charset="-122"/>
                <a:ea typeface="微软雅黑" panose="020B0503020204020204" pitchFamily="34" charset="-122"/>
              </a:rPr>
              <a:t>的</a:t>
            </a:r>
            <a:r>
              <a:rPr lang="zh-CN" altLang="en-US" sz="2800" b="1" u="sng" dirty="0">
                <a:solidFill>
                  <a:schemeClr val="accent2"/>
                </a:solidFill>
                <a:latin typeface="微软雅黑" panose="020B0503020204020204" pitchFamily="34" charset="-122"/>
                <a:ea typeface="微软雅黑" panose="020B0503020204020204" pitchFamily="34" charset="-122"/>
              </a:rPr>
              <a:t>基本途径和形式</a:t>
            </a:r>
            <a:r>
              <a:rPr lang="zh-CN" altLang="en-US"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5" name="圆角矩形 2"/>
          <p:cNvSpPr/>
          <p:nvPr>
            <p:custDataLst>
              <p:tags r:id="rId1"/>
            </p:custDataLst>
          </p:nvPr>
        </p:nvSpPr>
        <p:spPr>
          <a:xfrm>
            <a:off x="934900" y="3550133"/>
            <a:ext cx="2160588" cy="647700"/>
          </a:xfrm>
          <a:prstGeom prst="roundRect">
            <a:avLst/>
          </a:prstGeom>
          <a:noFill/>
          <a:ln w="9525" cap="flat" cmpd="sng" algn="ctr">
            <a:solidFill>
              <a:schemeClr val="tx1"/>
            </a:solidFill>
            <a:prstDash val="solid"/>
            <a:miter lim="800000"/>
            <a:headEnd type="none" w="med" len="med"/>
            <a:tailEnd type="none" w="med" len="med"/>
          </a:ln>
        </p:spPr>
        <p:txBody>
          <a:bodyPr rtlCol="0" anchor="ctr" anchorCtr="0"/>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000">
                <a:solidFill>
                  <a:srgbClr val="000000"/>
                </a:solidFill>
                <a:latin typeface="微软雅黑" panose="020B0503020204020204" pitchFamily="34" charset="-122"/>
                <a:ea typeface="微软雅黑" panose="020B0503020204020204" pitchFamily="34" charset="-122"/>
              </a:rPr>
              <a:t>直接选举县、乡</a:t>
            </a: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6" name="圆角矩形 3"/>
          <p:cNvSpPr/>
          <p:nvPr>
            <p:custDataLst>
              <p:tags r:id="rId2"/>
            </p:custDataLst>
          </p:nvPr>
        </p:nvSpPr>
        <p:spPr>
          <a:xfrm>
            <a:off x="934900" y="4428020"/>
            <a:ext cx="2330450" cy="647700"/>
          </a:xfrm>
          <a:prstGeom prst="roundRect">
            <a:avLst/>
          </a:prstGeom>
          <a:noFill/>
          <a:ln w="9525" cap="flat" cmpd="sng" algn="ctr">
            <a:solidFill>
              <a:schemeClr val="tx1"/>
            </a:solidFill>
            <a:prstDash val="solid"/>
            <a:miter lim="800000"/>
            <a:headEnd type="none" w="med" len="med"/>
            <a:tailEnd type="none" w="med" len="med"/>
          </a:ln>
        </p:spPr>
        <p:txBody>
          <a:bodyPr rtlCol="0" anchor="ctr" anchorCtr="0"/>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000">
                <a:solidFill>
                  <a:srgbClr val="000000"/>
                </a:solidFill>
                <a:latin typeface="微软雅黑" panose="020B0503020204020204" pitchFamily="34" charset="-122"/>
                <a:ea typeface="微软雅黑" panose="020B0503020204020204" pitchFamily="34" charset="-122"/>
              </a:rPr>
              <a:t>间接选举县级以上</a:t>
            </a:r>
            <a:endParaRPr lang="zh-CN" altLang="en-US" sz="2000">
              <a:solidFill>
                <a:srgbClr val="000000"/>
              </a:solidFill>
              <a:latin typeface="微软雅黑" panose="020B0503020204020204" pitchFamily="34" charset="-122"/>
              <a:ea typeface="微软雅黑" panose="020B0503020204020204" pitchFamily="34" charset="-122"/>
            </a:endParaRPr>
          </a:p>
        </p:txBody>
      </p:sp>
      <p:sp>
        <p:nvSpPr>
          <p:cNvPr id="8" name="文本框 4"/>
          <p:cNvSpPr txBox="1"/>
          <p:nvPr>
            <p:custDataLst>
              <p:tags r:id="rId3"/>
            </p:custDataLst>
          </p:nvPr>
        </p:nvSpPr>
        <p:spPr>
          <a:xfrm>
            <a:off x="3960676" y="4089883"/>
            <a:ext cx="1663700" cy="522288"/>
          </a:xfrm>
          <a:prstGeom prst="rect">
            <a:avLst/>
          </a:prstGeom>
          <a:noFill/>
          <a:ln w="9525" cap="flat" cmpd="sng" algn="ctr">
            <a:solidFill>
              <a:schemeClr val="tx1"/>
            </a:solidFill>
            <a:prstDash val="solid"/>
            <a:miter lim="800000"/>
            <a:headEnd type="none" w="med" len="med"/>
            <a:tailEnd type="none" w="med" len="med"/>
          </a:ln>
        </p:spPr>
        <p:txBody>
          <a:bodyPr wrap="square" rtlCol="0"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r>
              <a:rPr lang="zh-CN" altLang="en-US" sz="2800">
                <a:solidFill>
                  <a:srgbClr val="000000"/>
                </a:solidFill>
                <a:latin typeface="微软雅黑" panose="020B0503020204020204" pitchFamily="34" charset="-122"/>
                <a:ea typeface="微软雅黑" panose="020B0503020204020204" pitchFamily="34" charset="-122"/>
              </a:rPr>
              <a:t>人民代表</a:t>
            </a: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9" name=" 2050"/>
          <p:cNvSpPr/>
          <p:nvPr>
            <p:custDataLst>
              <p:tags r:id="rId4"/>
            </p:custDataLst>
          </p:nvPr>
        </p:nvSpPr>
        <p:spPr bwMode="auto">
          <a:xfrm>
            <a:off x="3552688" y="3562833"/>
            <a:ext cx="109538" cy="1512888"/>
          </a:xfrm>
          <a:custGeom>
            <a:avLst/>
            <a:gdLst>
              <a:gd name="T0" fmla="*/ 2147483646 w 41"/>
              <a:gd name="T1" fmla="*/ 2147483646 h 281"/>
              <a:gd name="T2" fmla="*/ 2147483646 w 41"/>
              <a:gd name="T3" fmla="*/ 2147483646 h 281"/>
              <a:gd name="T4" fmla="*/ 0 w 41"/>
              <a:gd name="T5" fmla="*/ 0 h 281"/>
              <a:gd name="T6" fmla="*/ 2147483646 w 41"/>
              <a:gd name="T7" fmla="*/ 2147483646 h 281"/>
              <a:gd name="T8" fmla="*/ 2147483646 w 41"/>
              <a:gd name="T9" fmla="*/ 2147483646 h 281"/>
              <a:gd name="T10" fmla="*/ 2147483646 w 41"/>
              <a:gd name="T11" fmla="*/ 2147483646 h 281"/>
              <a:gd name="T12" fmla="*/ 2147483646 w 41"/>
              <a:gd name="T13" fmla="*/ 2147483646 h 281"/>
              <a:gd name="T14" fmla="*/ 2147483646 w 41"/>
              <a:gd name="T15" fmla="*/ 2147483646 h 281"/>
              <a:gd name="T16" fmla="*/ 2147483646 w 41"/>
              <a:gd name="T17" fmla="*/ 2147483646 h 281"/>
              <a:gd name="T18" fmla="*/ 2147483646 w 41"/>
              <a:gd name="T19" fmla="*/ 2147483646 h 281"/>
              <a:gd name="T20" fmla="*/ 2147483646 w 41"/>
              <a:gd name="T21" fmla="*/ 2147483646 h 281"/>
              <a:gd name="T22" fmla="*/ 2147483646 w 41"/>
              <a:gd name="T23" fmla="*/ 2147483646 h 281"/>
              <a:gd name="T24" fmla="*/ 2147483646 w 41"/>
              <a:gd name="T25" fmla="*/ 2147483646 h 281"/>
              <a:gd name="T26" fmla="*/ 0 w 41"/>
              <a:gd name="T27" fmla="*/ 2147483646 h 281"/>
              <a:gd name="T28" fmla="*/ 2147483646 w 41"/>
              <a:gd name="T29" fmla="*/ 2147483646 h 281"/>
              <a:gd name="T30" fmla="*/ 2147483646 w 41"/>
              <a:gd name="T31" fmla="*/ 2147483646 h 281"/>
              <a:gd name="T32" fmla="*/ 2147483646 w 41"/>
              <a:gd name="T33" fmla="*/ 2147483646 h 281"/>
              <a:gd name="T34" fmla="*/ 2147483646 w 41"/>
              <a:gd name="T35" fmla="*/ 2147483646 h 281"/>
              <a:gd name="T36" fmla="*/ 2147483646 w 41"/>
              <a:gd name="T37" fmla="*/ 2147483646 h 281"/>
              <a:gd name="T38" fmla="*/ 2147483646 w 41"/>
              <a:gd name="T39" fmla="*/ 2147483646 h 281"/>
              <a:gd name="T40" fmla="*/ 2147483646 w 41"/>
              <a:gd name="T41" fmla="*/ 2147483646 h 281"/>
              <a:gd name="T42" fmla="*/ 2147483646 w 41"/>
              <a:gd name="T43" fmla="*/ 2147483646 h 28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1" h="281">
                <a:moveTo>
                  <a:pt x="15" y="41"/>
                </a:moveTo>
                <a:cubicBezTo>
                  <a:pt x="15" y="29"/>
                  <a:pt x="13" y="19"/>
                  <a:pt x="11" y="13"/>
                </a:cubicBezTo>
                <a:cubicBezTo>
                  <a:pt x="9" y="7"/>
                  <a:pt x="5" y="2"/>
                  <a:pt x="0" y="0"/>
                </a:cubicBezTo>
                <a:cubicBezTo>
                  <a:pt x="10" y="0"/>
                  <a:pt x="17" y="3"/>
                  <a:pt x="21" y="9"/>
                </a:cubicBezTo>
                <a:cubicBezTo>
                  <a:pt x="25" y="14"/>
                  <a:pt x="27" y="27"/>
                  <a:pt x="27" y="45"/>
                </a:cubicBezTo>
                <a:cubicBezTo>
                  <a:pt x="27" y="103"/>
                  <a:pt x="27" y="103"/>
                  <a:pt x="27" y="103"/>
                </a:cubicBezTo>
                <a:cubicBezTo>
                  <a:pt x="27" y="114"/>
                  <a:pt x="28" y="122"/>
                  <a:pt x="30" y="128"/>
                </a:cubicBezTo>
                <a:cubicBezTo>
                  <a:pt x="32" y="134"/>
                  <a:pt x="35" y="138"/>
                  <a:pt x="41" y="141"/>
                </a:cubicBezTo>
                <a:cubicBezTo>
                  <a:pt x="35" y="143"/>
                  <a:pt x="31" y="147"/>
                  <a:pt x="30" y="153"/>
                </a:cubicBezTo>
                <a:cubicBezTo>
                  <a:pt x="28" y="158"/>
                  <a:pt x="27" y="167"/>
                  <a:pt x="27" y="179"/>
                </a:cubicBezTo>
                <a:cubicBezTo>
                  <a:pt x="27" y="232"/>
                  <a:pt x="27" y="232"/>
                  <a:pt x="27" y="232"/>
                </a:cubicBezTo>
                <a:cubicBezTo>
                  <a:pt x="27" y="245"/>
                  <a:pt x="26" y="255"/>
                  <a:pt x="25" y="262"/>
                </a:cubicBezTo>
                <a:cubicBezTo>
                  <a:pt x="23" y="269"/>
                  <a:pt x="20" y="274"/>
                  <a:pt x="16" y="277"/>
                </a:cubicBezTo>
                <a:cubicBezTo>
                  <a:pt x="12" y="279"/>
                  <a:pt x="7" y="281"/>
                  <a:pt x="0" y="281"/>
                </a:cubicBezTo>
                <a:cubicBezTo>
                  <a:pt x="5" y="279"/>
                  <a:pt x="9" y="274"/>
                  <a:pt x="11" y="268"/>
                </a:cubicBezTo>
                <a:cubicBezTo>
                  <a:pt x="13" y="261"/>
                  <a:pt x="15" y="252"/>
                  <a:pt x="15" y="240"/>
                </a:cubicBezTo>
                <a:cubicBezTo>
                  <a:pt x="15" y="186"/>
                  <a:pt x="15" y="186"/>
                  <a:pt x="15" y="186"/>
                </a:cubicBezTo>
                <a:cubicBezTo>
                  <a:pt x="15" y="172"/>
                  <a:pt x="15" y="162"/>
                  <a:pt x="17" y="155"/>
                </a:cubicBezTo>
                <a:cubicBezTo>
                  <a:pt x="19" y="148"/>
                  <a:pt x="23" y="144"/>
                  <a:pt x="29" y="141"/>
                </a:cubicBezTo>
                <a:cubicBezTo>
                  <a:pt x="23" y="138"/>
                  <a:pt x="19" y="133"/>
                  <a:pt x="17" y="127"/>
                </a:cubicBezTo>
                <a:cubicBezTo>
                  <a:pt x="15" y="121"/>
                  <a:pt x="15" y="111"/>
                  <a:pt x="15" y="98"/>
                </a:cubicBezTo>
                <a:lnTo>
                  <a:pt x="15" y="41"/>
                </a:lnTo>
                <a:close/>
              </a:path>
            </a:pathLst>
          </a:custGeom>
          <a:noFill/>
          <a:ln w="9525">
            <a:solidFill>
              <a:schemeClr val="tx1"/>
            </a:solidFill>
          </a:ln>
        </p:spPr>
        <p:txBody>
          <a:bodyPr anchor="ctr" anchorCtr="0"/>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vl6pPr marL="2286000" algn="l" defTabSz="914400" rtl="0" eaLnBrk="1" latinLnBrk="0" hangingPunct="1">
              <a:defRPr lang="zh-CN" altLang="en-US" kern="1200">
                <a:solidFill>
                  <a:schemeClr val="tx1"/>
                </a:solidFill>
                <a:latin typeface="Calibri" panose="020F0502020204030204"/>
                <a:ea typeface="宋体" panose="02010600030101010101" pitchFamily="2" charset="-122"/>
                <a:cs typeface="+mn-cs"/>
              </a:defRPr>
            </a:lvl6pPr>
            <a:lvl7pPr marL="2743200" algn="l" defTabSz="914400" rtl="0" eaLnBrk="1" latinLnBrk="0" hangingPunct="1">
              <a:defRPr lang="zh-CN" altLang="en-US" kern="1200">
                <a:solidFill>
                  <a:schemeClr val="tx1"/>
                </a:solidFill>
                <a:latin typeface="Calibri" panose="020F0502020204030204"/>
                <a:ea typeface="宋体" panose="02010600030101010101" pitchFamily="2" charset="-122"/>
                <a:cs typeface="+mn-cs"/>
              </a:defRPr>
            </a:lvl7pPr>
            <a:lvl8pPr marL="3200400" algn="l" defTabSz="914400" rtl="0" eaLnBrk="1" latinLnBrk="0" hangingPunct="1">
              <a:defRPr lang="zh-CN" altLang="en-US" kern="1200">
                <a:solidFill>
                  <a:schemeClr val="tx1"/>
                </a:solidFill>
                <a:latin typeface="Calibri" panose="020F0502020204030204"/>
                <a:ea typeface="宋体" panose="02010600030101010101" pitchFamily="2" charset="-122"/>
                <a:cs typeface="+mn-cs"/>
              </a:defRPr>
            </a:lvl8pPr>
            <a:lvl9pPr marL="3657600" algn="l" defTabSz="914400" rtl="0" eaLnBrk="1" latinLnBrk="0" hangingPunct="1">
              <a:defRPr lang="zh-CN" altLang="en-US" kern="1200">
                <a:solidFill>
                  <a:schemeClr val="tx1"/>
                </a:solidFill>
                <a:latin typeface="Calibri" panose="020F0502020204030204"/>
                <a:ea typeface="宋体" panose="02010600030101010101" pitchFamily="2" charset="-122"/>
                <a:cs typeface="+mn-cs"/>
              </a:defRPr>
            </a:lvl9pPr>
          </a:lstStyle>
          <a:p>
            <a:pPr marL="0" marR="0" lvl="0" indent="0" eaLnBrk="0" hangingPunct="0"/>
            <a:endParaRPr lang="zh-CN" altLang="en-US">
              <a:latin typeface="Calibri" panose="020F0502020204030204"/>
            </a:endParaRPr>
          </a:p>
        </p:txBody>
      </p:sp>
      <p:sp>
        <p:nvSpPr>
          <p:cNvPr id="10" name="文本框 5"/>
          <p:cNvSpPr txBox="1"/>
          <p:nvPr>
            <p:custDataLst>
              <p:tags r:id="rId5"/>
            </p:custDataLst>
          </p:nvPr>
        </p:nvSpPr>
        <p:spPr>
          <a:xfrm>
            <a:off x="6918188" y="4058133"/>
            <a:ext cx="3179763" cy="522288"/>
          </a:xfrm>
          <a:prstGeom prst="rect">
            <a:avLst/>
          </a:prstGeom>
          <a:noFill/>
          <a:ln w="9525" cap="flat" cmpd="sng" algn="ctr">
            <a:solidFill>
              <a:schemeClr val="tx1"/>
            </a:solidFill>
            <a:prstDash val="solid"/>
            <a:miter lim="800000"/>
            <a:headEnd type="none" w="med" len="med"/>
            <a:tailEnd type="none" w="med" len="med"/>
          </a:ln>
        </p:spPr>
        <p:txBody>
          <a:bodyPr wrap="square" rtlCol="0"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800">
                <a:solidFill>
                  <a:srgbClr val="000000"/>
                </a:solidFill>
                <a:latin typeface="微软雅黑" panose="020B0503020204020204" pitchFamily="34" charset="-122"/>
                <a:ea typeface="微软雅黑" panose="020B0503020204020204" pitchFamily="34" charset="-122"/>
              </a:rPr>
              <a:t>各级人民代表大会</a:t>
            </a: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1" name="文本框 6"/>
          <p:cNvSpPr txBox="1"/>
          <p:nvPr>
            <p:custDataLst>
              <p:tags r:id="rId6"/>
            </p:custDataLst>
          </p:nvPr>
        </p:nvSpPr>
        <p:spPr>
          <a:xfrm>
            <a:off x="823776" y="5459758"/>
            <a:ext cx="2838450" cy="952500"/>
          </a:xfrm>
          <a:prstGeom prst="rect">
            <a:avLst/>
          </a:prstGeom>
          <a:noFill/>
          <a:ln w="9525" cap="flat" cmpd="sng" algn="ctr">
            <a:solidFill>
              <a:schemeClr val="tx1"/>
            </a:solidFill>
            <a:prstDash val="solid"/>
            <a:miter lim="800000"/>
            <a:headEnd type="none" w="med" len="med"/>
            <a:tailEnd type="none" w="med" len="med"/>
          </a:ln>
        </p:spPr>
        <p:txBody>
          <a:bodyPr wrap="square" rtlCol="0"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800">
                <a:solidFill>
                  <a:srgbClr val="000000"/>
                </a:solidFill>
                <a:latin typeface="微软雅黑" panose="020B0503020204020204" pitchFamily="34" charset="-122"/>
                <a:ea typeface="微软雅黑" panose="020B0503020204020204" pitchFamily="34" charset="-122"/>
              </a:rPr>
              <a:t>人民代表大会</a:t>
            </a:r>
            <a:endParaRPr lang="zh-CN" altLang="en-US" sz="2800">
              <a:solidFill>
                <a:srgbClr val="000000"/>
              </a:solidFill>
              <a:latin typeface="微软雅黑" panose="020B0503020204020204" pitchFamily="34" charset="-122"/>
              <a:ea typeface="微软雅黑" panose="020B0503020204020204" pitchFamily="34" charset="-122"/>
            </a:endParaRPr>
          </a:p>
          <a:p>
            <a:pPr marL="0" marR="0" lvl="0" indent="0" algn="ctr"/>
            <a:r>
              <a:rPr lang="zh-CN" altLang="en-US" sz="2800">
                <a:solidFill>
                  <a:srgbClr val="000000"/>
                </a:solidFill>
                <a:latin typeface="微软雅黑" panose="020B0503020204020204" pitchFamily="34" charset="-122"/>
                <a:ea typeface="微软雅黑" panose="020B0503020204020204" pitchFamily="34" charset="-122"/>
              </a:rPr>
              <a:t>（国家权力机关）</a:t>
            </a:r>
            <a:endParaRPr lang="en-US" altLang="zh-CN" sz="2800">
              <a:solidFill>
                <a:srgbClr val="000000"/>
              </a:solidFill>
              <a:latin typeface="微软雅黑" panose="020B0503020204020204" pitchFamily="34" charset="-122"/>
              <a:ea typeface="微软雅黑" panose="020B0503020204020204" pitchFamily="34" charset="-122"/>
            </a:endParaRPr>
          </a:p>
        </p:txBody>
      </p:sp>
      <p:sp>
        <p:nvSpPr>
          <p:cNvPr id="12" name="文本框 8"/>
          <p:cNvSpPr/>
          <p:nvPr>
            <p:custDataLst>
              <p:tags r:id="rId7"/>
            </p:custDataLst>
          </p:nvPr>
        </p:nvSpPr>
        <p:spPr>
          <a:xfrm>
            <a:off x="3662226" y="5705821"/>
            <a:ext cx="2116137" cy="460375"/>
          </a:xfrm>
          <a:prstGeom prst="rect">
            <a:avLst/>
          </a:prstGeom>
          <a:noFill/>
          <a:ln w="9525">
            <a:solidFill>
              <a:schemeClr val="tx1"/>
            </a:solidFill>
            <a:miter lim="800000"/>
          </a:ln>
        </p:spPr>
        <p:txBody>
          <a:bodyPr wrap="square"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400">
                <a:solidFill>
                  <a:schemeClr val="accent2"/>
                </a:solidFill>
                <a:latin typeface="微软雅黑" panose="020B0503020204020204" pitchFamily="34" charset="-122"/>
                <a:ea typeface="微软雅黑" panose="020B0503020204020204" pitchFamily="34" charset="-122"/>
              </a:rPr>
              <a:t>选举产生同级</a:t>
            </a:r>
            <a:endParaRPr lang="zh-CN" altLang="en-US" sz="2400">
              <a:solidFill>
                <a:schemeClr val="accent2"/>
              </a:solidFill>
              <a:latin typeface="微软雅黑" panose="020B0503020204020204" pitchFamily="34" charset="-122"/>
              <a:ea typeface="微软雅黑" panose="020B0503020204020204" pitchFamily="34" charset="-122"/>
            </a:endParaRPr>
          </a:p>
        </p:txBody>
      </p:sp>
      <p:sp>
        <p:nvSpPr>
          <p:cNvPr id="13" name="文本框 9"/>
          <p:cNvSpPr txBox="1"/>
          <p:nvPr>
            <p:custDataLst>
              <p:tags r:id="rId8"/>
            </p:custDataLst>
          </p:nvPr>
        </p:nvSpPr>
        <p:spPr>
          <a:xfrm>
            <a:off x="5929727" y="4812276"/>
            <a:ext cx="2352675" cy="1815882"/>
          </a:xfrm>
          <a:prstGeom prst="rect">
            <a:avLst/>
          </a:prstGeom>
          <a:noFill/>
          <a:ln w="9525" cap="flat" cmpd="sng" algn="ctr">
            <a:solidFill>
              <a:schemeClr val="tx1"/>
            </a:solidFill>
            <a:prstDash val="solid"/>
            <a:miter lim="800000"/>
            <a:headEnd type="none" w="med" len="med"/>
            <a:tailEnd type="none" w="med" len="med"/>
          </a:ln>
        </p:spPr>
        <p:txBody>
          <a:bodyPr wrap="square" rtlCol="0"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800" dirty="0">
                <a:solidFill>
                  <a:srgbClr val="000000"/>
                </a:solidFill>
                <a:latin typeface="微软雅黑" panose="020B0503020204020204" pitchFamily="34" charset="-122"/>
                <a:ea typeface="微软雅黑" panose="020B0503020204020204" pitchFamily="34" charset="-122"/>
              </a:rPr>
              <a:t>国家行政机关</a:t>
            </a:r>
            <a:endParaRPr lang="zh-CN" altLang="en-US" sz="2800" dirty="0">
              <a:solidFill>
                <a:srgbClr val="000000"/>
              </a:solidFill>
              <a:latin typeface="微软雅黑" panose="020B0503020204020204" pitchFamily="34" charset="-122"/>
              <a:ea typeface="微软雅黑" panose="020B0503020204020204" pitchFamily="34" charset="-122"/>
            </a:endParaRPr>
          </a:p>
          <a:p>
            <a:pPr marL="0" marR="0" lvl="0" indent="0" algn="ctr"/>
            <a:r>
              <a:rPr lang="zh-CN" altLang="en-US" sz="2800" dirty="0">
                <a:solidFill>
                  <a:srgbClr val="000000"/>
                </a:solidFill>
                <a:latin typeface="微软雅黑" panose="020B0503020204020204" pitchFamily="34" charset="-122"/>
                <a:ea typeface="微软雅黑" panose="020B0503020204020204" pitchFamily="34" charset="-122"/>
              </a:rPr>
              <a:t>国家审判机关</a:t>
            </a:r>
            <a:endParaRPr lang="zh-CN" altLang="en-US" sz="2800" dirty="0">
              <a:solidFill>
                <a:srgbClr val="000000"/>
              </a:solidFill>
              <a:latin typeface="微软雅黑" panose="020B0503020204020204" pitchFamily="34" charset="-122"/>
              <a:ea typeface="微软雅黑" panose="020B0503020204020204" pitchFamily="34" charset="-122"/>
            </a:endParaRPr>
          </a:p>
          <a:p>
            <a:pPr marL="0" marR="0" lvl="0" indent="0" algn="ctr"/>
            <a:r>
              <a:rPr lang="zh-CN" altLang="en-US" sz="2800" dirty="0">
                <a:solidFill>
                  <a:srgbClr val="000000"/>
                </a:solidFill>
                <a:latin typeface="微软雅黑" panose="020B0503020204020204" pitchFamily="34" charset="-122"/>
                <a:ea typeface="微软雅黑" panose="020B0503020204020204" pitchFamily="34" charset="-122"/>
              </a:rPr>
              <a:t>国家检察机关</a:t>
            </a:r>
            <a:endParaRPr lang="en-US" altLang="zh-CN" sz="2800" dirty="0">
              <a:solidFill>
                <a:srgbClr val="000000"/>
              </a:solidFill>
              <a:latin typeface="微软雅黑" panose="020B0503020204020204" pitchFamily="34" charset="-122"/>
              <a:ea typeface="微软雅黑" panose="020B0503020204020204" pitchFamily="34" charset="-122"/>
            </a:endParaRPr>
          </a:p>
          <a:p>
            <a:pPr marL="0" marR="0" lvl="0" indent="0" algn="ctr"/>
            <a:r>
              <a:rPr lang="zh-CN" altLang="en-US" sz="2800" dirty="0">
                <a:solidFill>
                  <a:srgbClr val="000000"/>
                </a:solidFill>
                <a:latin typeface="微软雅黑" panose="020B0503020204020204" pitchFamily="34" charset="-122"/>
                <a:ea typeface="微软雅黑" panose="020B0503020204020204" pitchFamily="34" charset="-122"/>
              </a:rPr>
              <a:t>国家监察机关</a:t>
            </a:r>
            <a:endParaRPr lang="zh-CN" altLang="en-US" sz="2800" dirty="0">
              <a:solidFill>
                <a:srgbClr val="000000"/>
              </a:solidFill>
              <a:latin typeface="微软雅黑" panose="020B0503020204020204" pitchFamily="34" charset="-122"/>
              <a:ea typeface="微软雅黑" panose="020B0503020204020204" pitchFamily="34" charset="-122"/>
            </a:endParaRPr>
          </a:p>
        </p:txBody>
      </p:sp>
      <p:sp>
        <p:nvSpPr>
          <p:cNvPr id="14" name="文本框 10"/>
          <p:cNvSpPr/>
          <p:nvPr>
            <p:custDataLst>
              <p:tags r:id="rId9"/>
            </p:custDataLst>
          </p:nvPr>
        </p:nvSpPr>
        <p:spPr>
          <a:xfrm>
            <a:off x="5778363" y="4120045"/>
            <a:ext cx="792163" cy="460375"/>
          </a:xfrm>
          <a:prstGeom prst="rect">
            <a:avLst/>
          </a:prstGeom>
          <a:noFill/>
          <a:ln w="9525">
            <a:solidFill>
              <a:schemeClr val="tx1"/>
            </a:solidFill>
            <a:miter lim="800000"/>
          </a:ln>
        </p:spPr>
        <p:txBody>
          <a:bodyPr wrap="none"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r>
              <a:rPr lang="zh-CN" altLang="en-US" sz="2400">
                <a:solidFill>
                  <a:schemeClr val="accent2"/>
                </a:solidFill>
                <a:latin typeface="微软雅黑" panose="020B0503020204020204" pitchFamily="34" charset="-122"/>
                <a:ea typeface="微软雅黑" panose="020B0503020204020204" pitchFamily="34" charset="-122"/>
              </a:rPr>
              <a:t>组成</a:t>
            </a:r>
            <a:endParaRPr lang="zh-CN" altLang="en-US" sz="2400">
              <a:solidFill>
                <a:schemeClr val="accent2"/>
              </a:solidFill>
              <a:latin typeface="微软雅黑" panose="020B0503020204020204" pitchFamily="34" charset="-122"/>
              <a:ea typeface="微软雅黑" panose="020B0503020204020204" pitchFamily="34" charset="-122"/>
            </a:endParaRPr>
          </a:p>
        </p:txBody>
      </p:sp>
      <p:sp>
        <p:nvSpPr>
          <p:cNvPr id="15" name="文本框 11"/>
          <p:cNvSpPr txBox="1"/>
          <p:nvPr>
            <p:custDataLst>
              <p:tags r:id="rId10"/>
            </p:custDataLst>
          </p:nvPr>
        </p:nvSpPr>
        <p:spPr>
          <a:xfrm>
            <a:off x="8433766" y="5416815"/>
            <a:ext cx="3393799" cy="954107"/>
          </a:xfrm>
          <a:prstGeom prst="rect">
            <a:avLst/>
          </a:prstGeom>
          <a:noFill/>
          <a:ln w="9525" cap="flat" cmpd="sng" algn="ctr">
            <a:solidFill>
              <a:schemeClr val="tx1"/>
            </a:solidFill>
            <a:prstDash val="solid"/>
            <a:miter lim="800000"/>
            <a:headEnd type="none" w="med" len="med"/>
            <a:tailEnd type="none" w="med" len="med"/>
          </a:ln>
        </p:spPr>
        <p:txBody>
          <a:bodyPr wrap="square" rtlCol="0" anchor="t" anchorCtr="0">
            <a:spAutoFit/>
          </a:bodyPr>
          <a:lstStyle>
            <a:defPPr>
              <a:defRPr lang="zh-CN"/>
            </a:defPPr>
            <a:lvl1pPr marL="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None/>
              <a:defRPr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zh-CN" altLang="en-US" sz="2800">
                <a:solidFill>
                  <a:srgbClr val="000000"/>
                </a:solidFill>
                <a:latin typeface="微软雅黑" panose="020B0503020204020204" pitchFamily="34" charset="-122"/>
                <a:ea typeface="微软雅黑" panose="020B0503020204020204" pitchFamily="34" charset="-122"/>
              </a:rPr>
              <a:t>行使管理国家事务、管理经济和文化事业</a:t>
            </a:r>
            <a:endParaRPr lang="zh-CN" altLang="en-US" sz="2800">
              <a:solidFill>
                <a:srgbClr val="00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823815" y="2208192"/>
            <a:ext cx="6097656" cy="523220"/>
          </a:xfrm>
          <a:prstGeom prst="rect">
            <a:avLst/>
          </a:prstGeom>
          <a:noFill/>
        </p:spPr>
        <p:txBody>
          <a:bodyPr wrap="square">
            <a:spAutoFit/>
          </a:bodyPr>
          <a:lstStyle/>
          <a:p>
            <a:r>
              <a:rPr lang="zh-CN" altLang="en-US" sz="2400" dirty="0">
                <a:latin typeface="微软雅黑" panose="020B0503020204020204" pitchFamily="34" charset="-122"/>
                <a:ea typeface="微软雅黑" panose="020B0503020204020204" pitchFamily="34" charset="-122"/>
              </a:rPr>
              <a:t>广大人民通过</a:t>
            </a:r>
            <a:r>
              <a:rPr lang="zh-CN" altLang="en-US" sz="2800" b="1" u="sng" dirty="0">
                <a:latin typeface="微软雅黑" panose="020B0503020204020204" pitchFamily="34" charset="-122"/>
                <a:ea typeface="微软雅黑" panose="020B0503020204020204" pitchFamily="34" charset="-122"/>
              </a:rPr>
              <a:t>人民代表大会</a:t>
            </a:r>
            <a:r>
              <a:rPr lang="zh-CN" altLang="en-US" sz="2400" dirty="0">
                <a:latin typeface="微软雅黑" panose="020B0503020204020204" pitchFamily="34" charset="-122"/>
                <a:ea typeface="微软雅黑" panose="020B0503020204020204" pitchFamily="34" charset="-122"/>
              </a:rPr>
              <a:t>行使国家权力，</a:t>
            </a:r>
            <a:endParaRPr lang="zh-CN" altLang="en-US" sz="2400" dirty="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additive="base">
                                        <p:cTn id="6" dur="1" fill="hold">
                                          <p:stCondLst>
                                            <p:cond delay="0"/>
                                          </p:stCondLst>
                                        </p:cTn>
                                        <p:tgtEl>
                                          <p:spTgt spid="5"/>
                                        </p:tgtEl>
                                        <p:attrNameLst>
                                          <p:attrName>style.visibility</p:attrName>
                                        </p:attrNameLst>
                                      </p:cBhvr>
                                      <p:to>
                                        <p:strVal val="visible"/>
                                      </p:to>
                                    </p:set>
                                    <p:animEffect transition="in" filter="blinds(horizontal)">
                                      <p:cBhvr additive="base">
                                        <p:cTn id="7" dur="500" fill="hold"/>
                                        <p:tgtEl>
                                          <p:spTgt spid="5"/>
                                        </p:tgtEl>
                                      </p:cBhvr>
                                    </p:animEffect>
                                  </p:childTnLst>
                                </p:cTn>
                              </p:par>
                              <p:par>
                                <p:cTn id="8" presetID="3" presetClass="entr" presetSubtype="10" fill="hold" grpId="0" nodeType="withEffect">
                                  <p:stCondLst>
                                    <p:cond delay="0"/>
                                  </p:stCondLst>
                                  <p:childTnLst>
                                    <p:set>
                                      <p:cBhvr additive="base">
                                        <p:cTn id="9" dur="1" fill="hold">
                                          <p:stCondLst>
                                            <p:cond delay="0"/>
                                          </p:stCondLst>
                                        </p:cTn>
                                        <p:tgtEl>
                                          <p:spTgt spid="6"/>
                                        </p:tgtEl>
                                        <p:attrNameLst>
                                          <p:attrName>style.visibility</p:attrName>
                                        </p:attrNameLst>
                                      </p:cBhvr>
                                      <p:to>
                                        <p:strVal val="visible"/>
                                      </p:to>
                                    </p:set>
                                    <p:animEffect transition="in" filter="blinds(horizontal)">
                                      <p:cBhvr additive="base">
                                        <p:cTn id="10" dur="500" fill="hold"/>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nodePh="1">
                                  <p:stCondLst>
                                    <p:cond delay="0"/>
                                  </p:stCondLst>
                                  <p:endCondLst>
                                    <p:cond evt="begin" delay="0">
                                      <p:tn val="13"/>
                                    </p:cond>
                                  </p:endCondLst>
                                  <p:childTnLst>
                                    <p:set>
                                      <p:cBhvr additive="base">
                                        <p:cTn id="14" dur="1" fill="hold">
                                          <p:stCondLst>
                                            <p:cond delay="0"/>
                                          </p:stCondLst>
                                        </p:cTn>
                                        <p:tgtEl>
                                          <p:spTgt spid="9"/>
                                        </p:tgtEl>
                                        <p:attrNameLst>
                                          <p:attrName>style.visibility</p:attrName>
                                        </p:attrNameLst>
                                      </p:cBhvr>
                                      <p:to>
                                        <p:strVal val="visible"/>
                                      </p:to>
                                    </p:set>
                                    <p:animEffect transition="in" filter="blinds(horizontal)">
                                      <p:cBhvr additive="base">
                                        <p:cTn id="15" dur="500" fill="hold"/>
                                        <p:tgtEl>
                                          <p:spTgt spid="9"/>
                                        </p:tgtEl>
                                      </p:cBhvr>
                                    </p:animEffect>
                                  </p:childTnLst>
                                </p:cTn>
                              </p:par>
                              <p:par>
                                <p:cTn id="16" presetID="3" presetClass="entr" presetSubtype="10" fill="hold" grpId="0" nodeType="withEffect">
                                  <p:stCondLst>
                                    <p:cond delay="0"/>
                                  </p:stCondLst>
                                  <p:childTnLst>
                                    <p:set>
                                      <p:cBhvr additive="base">
                                        <p:cTn id="17" dur="1" fill="hold">
                                          <p:stCondLst>
                                            <p:cond delay="0"/>
                                          </p:stCondLst>
                                        </p:cTn>
                                        <p:tgtEl>
                                          <p:spTgt spid="8"/>
                                        </p:tgtEl>
                                        <p:attrNameLst>
                                          <p:attrName>style.visibility</p:attrName>
                                        </p:attrNameLst>
                                      </p:cBhvr>
                                      <p:to>
                                        <p:strVal val="visible"/>
                                      </p:to>
                                    </p:set>
                                    <p:animEffect transition="in" filter="blinds(horizontal)">
                                      <p:cBhvr additive="base">
                                        <p:cTn id="18" dur="500" fill="hold"/>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additive="base">
                                        <p:cTn id="22" dur="1" fill="hold">
                                          <p:stCondLst>
                                            <p:cond delay="0"/>
                                          </p:stCondLst>
                                        </p:cTn>
                                        <p:tgtEl>
                                          <p:spTgt spid="14"/>
                                        </p:tgtEl>
                                        <p:attrNameLst>
                                          <p:attrName>style.visibility</p:attrName>
                                        </p:attrNameLst>
                                      </p:cBhvr>
                                      <p:to>
                                        <p:strVal val="visible"/>
                                      </p:to>
                                    </p:set>
                                    <p:animEffect transition="in" filter="blinds(horizontal)">
                                      <p:cBhvr additive="base">
                                        <p:cTn id="23" dur="500" fill="hold"/>
                                        <p:tgtEl>
                                          <p:spTgt spid="14"/>
                                        </p:tgtEl>
                                      </p:cBhvr>
                                    </p:animEffect>
                                  </p:childTnLst>
                                </p:cTn>
                              </p:par>
                              <p:par>
                                <p:cTn id="24" presetID="3" presetClass="entr" presetSubtype="10" fill="hold" grpId="0" nodeType="withEffect">
                                  <p:stCondLst>
                                    <p:cond delay="0"/>
                                  </p:stCondLst>
                                  <p:childTnLst>
                                    <p:set>
                                      <p:cBhvr additive="base">
                                        <p:cTn id="25" dur="1" fill="hold">
                                          <p:stCondLst>
                                            <p:cond delay="0"/>
                                          </p:stCondLst>
                                        </p:cTn>
                                        <p:tgtEl>
                                          <p:spTgt spid="10"/>
                                        </p:tgtEl>
                                        <p:attrNameLst>
                                          <p:attrName>style.visibility</p:attrName>
                                        </p:attrNameLst>
                                      </p:cBhvr>
                                      <p:to>
                                        <p:strVal val="visible"/>
                                      </p:to>
                                    </p:set>
                                    <p:animEffect transition="in" filter="blinds(horizontal)">
                                      <p:cBhvr additive="base">
                                        <p:cTn id="26" dur="500" fill="hold"/>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additive="base">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additive="base">
                                        <p:cTn id="34" dur="1" fill="hold">
                                          <p:stCondLst>
                                            <p:cond delay="0"/>
                                          </p:stCondLst>
                                        </p:cTn>
                                        <p:tgtEl>
                                          <p:spTgt spid="12"/>
                                        </p:tgtEl>
                                        <p:attrNameLst>
                                          <p:attrName>style.visibility</p:attrName>
                                        </p:attrNameLst>
                                      </p:cBhvr>
                                      <p:to>
                                        <p:strVal val="visible"/>
                                      </p:to>
                                    </p:set>
                                    <p:animEffect transition="in" filter="blinds(horizontal)">
                                      <p:cBhvr additive="base">
                                        <p:cTn id="35" dur="500" fill="hold"/>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additive="base">
                                        <p:cTn id="39" dur="1" fill="hold">
                                          <p:stCondLst>
                                            <p:cond delay="0"/>
                                          </p:stCondLst>
                                        </p:cTn>
                                        <p:tgtEl>
                                          <p:spTgt spid="13"/>
                                        </p:tgtEl>
                                        <p:attrNameLst>
                                          <p:attrName>style.visibility</p:attrName>
                                        </p:attrNameLst>
                                      </p:cBhvr>
                                      <p:to>
                                        <p:strVal val="visible"/>
                                      </p:to>
                                    </p:set>
                                    <p:animEffect transition="in" filter="blinds(horizontal)">
                                      <p:cBhvr additive="base">
                                        <p:cTn id="40" dur="500" fill="hold"/>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additive="base">
                                        <p:cTn id="44" dur="1" fill="hold">
                                          <p:stCondLst>
                                            <p:cond delay="0"/>
                                          </p:stCondLst>
                                        </p:cTn>
                                        <p:tgtEl>
                                          <p:spTgt spid="15"/>
                                        </p:tgtEl>
                                        <p:attrNameLst>
                                          <p:attrName>style.visibility</p:attrName>
                                        </p:attrNameLst>
                                      </p:cBhvr>
                                      <p:to>
                                        <p:strVal val="visible"/>
                                      </p:to>
                                    </p:set>
                                    <p:animEffect transition="in" filter="blinds(horizontal)">
                                      <p:cBhvr additive="base">
                                        <p:cTn id="45" dur="500" fill="hold"/>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4"/>
                                        </p:tgtEl>
                                        <p:attrNameLst>
                                          <p:attrName>style.visibility</p:attrName>
                                        </p:attrNameLst>
                                      </p:cBhvr>
                                      <p:to>
                                        <p:strVal val="visible"/>
                                      </p:to>
                                    </p:set>
                                    <p:anim calcmode="lin" valueType="num">
                                      <p:cBhvr additive="base">
                                        <p:cTn id="50" dur="500" fill="hold"/>
                                        <p:tgtEl>
                                          <p:spTgt spid="4"/>
                                        </p:tgtEl>
                                        <p:attrNameLst>
                                          <p:attrName>ppt_x</p:attrName>
                                        </p:attrNameLst>
                                      </p:cBhvr>
                                      <p:tavLst>
                                        <p:tav tm="0">
                                          <p:val>
                                            <p:strVal val="#ppt_x"/>
                                          </p:val>
                                        </p:tav>
                                        <p:tav tm="100000">
                                          <p:val>
                                            <p:strVal val="#ppt_x"/>
                                          </p:val>
                                        </p:tav>
                                      </p:tavLst>
                                    </p:anim>
                                    <p:anim calcmode="lin" valueType="num">
                                      <p:cBhvr additive="base">
                                        <p:cTn id="5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ppt_x"/>
                                          </p:val>
                                        </p:tav>
                                        <p:tav tm="100000">
                                          <p:val>
                                            <p:strVal val="#ppt_x"/>
                                          </p:val>
                                        </p:tav>
                                      </p:tavLst>
                                    </p:anim>
                                    <p:anim calcmode="lin" valueType="num">
                                      <p:cBhvr additive="base">
                                        <p:cTn id="5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endParaRPr lang="zh-CN" altLang="en-US" dirty="0">
              <a:sym typeface="Arial" panose="020B0604020202020204" pitchFamily="34" charset="0"/>
            </a:endParaRPr>
          </a:p>
        </p:txBody>
      </p:sp>
      <p:sp>
        <p:nvSpPr>
          <p:cNvPr id="4" name="矩形 114690"/>
          <p:cNvSpPr/>
          <p:nvPr/>
        </p:nvSpPr>
        <p:spPr>
          <a:xfrm>
            <a:off x="389285" y="1072999"/>
            <a:ext cx="11270973" cy="521970"/>
          </a:xfrm>
          <a:prstGeom prst="rect">
            <a:avLst/>
          </a:prstGeom>
          <a:noFill/>
          <a:ln w="9525">
            <a:noFill/>
          </a:ln>
        </p:spPr>
        <p:txBody>
          <a:bodyPr wrap="square" anchor="ctr">
            <a:spAutoFit/>
          </a:bodyPr>
          <a:lstStyle/>
          <a:p>
            <a:pPr defTabSz="0">
              <a:tabLst>
                <a:tab pos="102838250" algn="l"/>
              </a:tabLst>
            </a:pPr>
            <a:r>
              <a:rPr lang="zh-CN" altLang="en-US" sz="2800" b="1" dirty="0">
                <a:solidFill>
                  <a:srgbClr val="FF0000"/>
                </a:solidFill>
                <a:latin typeface="微软雅黑" panose="020B0503020204020204" pitchFamily="34" charset="-122"/>
                <a:ea typeface="微软雅黑" panose="020B0503020204020204" pitchFamily="34" charset="-122"/>
              </a:rPr>
              <a:t>④宪法规定广泛的</a:t>
            </a:r>
            <a:r>
              <a:rPr lang="zh-CN" altLang="en-US" sz="2800" b="1" dirty="0">
                <a:latin typeface="微软雅黑" panose="020B0503020204020204" pitchFamily="34" charset="-122"/>
                <a:ea typeface="微软雅黑" panose="020B0503020204020204" pitchFamily="34" charset="-122"/>
              </a:rPr>
              <a:t>公民基本权利</a:t>
            </a:r>
            <a:r>
              <a:rPr lang="zh-CN" altLang="en-US" sz="2800" b="1" dirty="0">
                <a:solidFill>
                  <a:srgbClr val="FF0000"/>
                </a:solidFill>
                <a:latin typeface="微软雅黑" panose="020B0503020204020204" pitchFamily="34" charset="-122"/>
                <a:ea typeface="微软雅黑" panose="020B0503020204020204" pitchFamily="34" charset="-122"/>
              </a:rPr>
              <a:t>，并规定实现公民基本权利的</a:t>
            </a:r>
            <a:r>
              <a:rPr lang="zh-CN" altLang="en-US" sz="2800" b="1" dirty="0">
                <a:latin typeface="微软雅黑" panose="020B0503020204020204" pitchFamily="34" charset="-122"/>
                <a:ea typeface="微软雅黑" panose="020B0503020204020204" pitchFamily="34" charset="-122"/>
              </a:rPr>
              <a:t>保障措施。</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159025" y="2574234"/>
          <a:ext cx="5963477" cy="40352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矩形 8"/>
          <p:cNvSpPr/>
          <p:nvPr/>
        </p:nvSpPr>
        <p:spPr>
          <a:xfrm>
            <a:off x="591377" y="1888272"/>
            <a:ext cx="10669658" cy="523220"/>
          </a:xfrm>
          <a:prstGeom prst="rect">
            <a:avLst/>
          </a:prstGeom>
          <a:solidFill>
            <a:schemeClr val="tx1">
              <a:lumMod val="50000"/>
              <a:lumOff val="50000"/>
            </a:schemeClr>
          </a:solidFill>
        </p:spPr>
        <p:txBody>
          <a:bodyPr wrap="square">
            <a:spAutoFit/>
          </a:bodyPr>
          <a:lstStyle/>
          <a:p>
            <a:pPr lvl="0">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a:t>
            </a:r>
            <a:r>
              <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rPr>
              <a:t>视频中涉及到关乎公民的权利有哪些？</a:t>
            </a:r>
            <a:endPar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endParaRPr>
          </a:p>
        </p:txBody>
      </p:sp>
      <p:pic>
        <p:nvPicPr>
          <p:cNvPr id="3" name="《宪法保障公民权利》">
            <a:hlinkClick r:id="" action="ppaction://media"/>
          </p:cNvPr>
          <p:cNvPicPr>
            <a:picLocks noChangeAspect="1"/>
          </p:cNvPicPr>
          <p:nvPr>
            <a:videoFile r:link="rId6"/>
            <p:extLst>
              <p:ext uri="{DAA4B4D4-6D71-4841-9C94-3DE7FCFB9230}">
                <p14:media xmlns:p14="http://schemas.microsoft.com/office/powerpoint/2010/main" r:embed="rId7"/>
              </p:ext>
            </p:extLst>
          </p:nvPr>
        </p:nvPicPr>
        <p:blipFill>
          <a:blip r:embed="rId8"/>
          <a:stretch>
            <a:fillRect/>
          </a:stretch>
        </p:blipFill>
        <p:spPr>
          <a:xfrm>
            <a:off x="5613147" y="2704170"/>
            <a:ext cx="5422900" cy="323943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88959" fill="hold"/>
                                        <p:tgtEl>
                                          <p:spTgt spid="3"/>
                                        </p:tgtEl>
                                      </p:cBhvr>
                                    </p:cmd>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6" fill="hold" display="0">
                  <p:stCondLst>
                    <p:cond delay="indefinite"/>
                  </p:stCondLst>
                </p:cTn>
                <p:tgtEl>
                  <p:spTgt spid="3"/>
                </p:tgtEl>
              </p:cMediaNode>
            </p:video>
            <p:seq concurrent="1" nextAc="seek">
              <p:cTn id="27" restart="whenNotActive" fill="hold" evtFilter="cancelBubble" nodeType="interactiveSeq">
                <p:stCondLst>
                  <p:cond evt="onClick" delay="0">
                    <p:tgtEl>
                      <p:spTgt spid="3"/>
                    </p:tgtEl>
                  </p:cond>
                </p:stCondLst>
                <p:endSync evt="end" delay="0">
                  <p:rtn val="all"/>
                </p:endSync>
                <p:childTnLst>
                  <p:par>
                    <p:cTn id="28" fill="hold">
                      <p:stCondLst>
                        <p:cond delay="0"/>
                      </p:stCondLst>
                      <p:childTnLst>
                        <p:par>
                          <p:cTn id="29" fill="hold">
                            <p:stCondLst>
                              <p:cond delay="0"/>
                            </p:stCondLst>
                            <p:childTnLst>
                              <p:par>
                                <p:cTn id="30" presetID="2" presetClass="mediacall" presetSubtype="0" fill="hold" nodeType="clickEffect">
                                  <p:stCondLst>
                                    <p:cond delay="0"/>
                                  </p:stCondLst>
                                  <p:childTnLst>
                                    <p:cmd type="call" cmd="togglePause">
                                      <p:cBhvr>
                                        <p:cTn id="31" dur="1" fill="hold"/>
                                        <p:tgtEl>
                                          <p:spTgt spid="3"/>
                                        </p:tgtEl>
                                      </p:cBhvr>
                                    </p:cmd>
                                  </p:childTnLst>
                                </p:cTn>
                              </p:par>
                            </p:childTnLst>
                          </p:cTn>
                        </p:par>
                      </p:childTnLst>
                    </p:cTn>
                  </p:par>
                </p:childTnLst>
              </p:cTn>
              <p:nextCondLst>
                <p:cond evt="onClick" delay="0">
                  <p:tgtEl>
                    <p:spTgt spid="3"/>
                  </p:tgtEl>
                </p:cond>
              </p:nextCondLst>
            </p:seq>
          </p:childTnLst>
        </p:cTn>
      </p:par>
    </p:tnLst>
    <p:bldLst>
      <p:bldP spid="4" grpId="0"/>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探究四：国家权力属于人民</a:t>
            </a:r>
            <a:br>
              <a:rPr lang="zh-CN" altLang="en-US" dirty="0">
                <a:sym typeface="Arial" panose="020B0604020202020204" pitchFamily="34" charset="0"/>
              </a:rPr>
            </a:br>
            <a:endParaRPr lang="zh-CN" altLang="en-US" dirty="0">
              <a:sym typeface="Arial" panose="020B0604020202020204" pitchFamily="34" charset="0"/>
            </a:endParaRPr>
          </a:p>
        </p:txBody>
      </p:sp>
      <p:sp>
        <p:nvSpPr>
          <p:cNvPr id="4" name="文本框 3"/>
          <p:cNvSpPr txBox="1"/>
          <p:nvPr/>
        </p:nvSpPr>
        <p:spPr>
          <a:xfrm>
            <a:off x="442511" y="1345170"/>
            <a:ext cx="11355237" cy="1383665"/>
          </a:xfrm>
          <a:prstGeom prst="rect">
            <a:avLst/>
          </a:prstGeom>
          <a:noFill/>
        </p:spPr>
        <p:txBody>
          <a:bodyPr wrap="square" rtlCol="0">
            <a:spAutoFit/>
          </a:bodyPr>
          <a:lstStyle/>
          <a:p>
            <a:pPr>
              <a:defRPr/>
            </a:pPr>
            <a:r>
              <a:rPr lang="zh-CN" altLang="en-US" sz="2800" b="1" kern="0" noProof="0" dirty="0">
                <a:ln>
                  <a:noFill/>
                </a:ln>
                <a:solidFill>
                  <a:srgbClr val="FF0000"/>
                </a:solidFill>
                <a:effectLst>
                  <a:outerShdw dist="38100" dir="5400000" algn="t" rotWithShape="0">
                    <a:sysClr val="window" lastClr="FFFFFF"/>
                  </a:outerShdw>
                </a:effectLst>
                <a:uLnTx/>
                <a:uFillTx/>
                <a:latin typeface="微软雅黑" panose="020B0503020204020204" pitchFamily="34" charset="-122"/>
                <a:ea typeface="微软雅黑" panose="020B0503020204020204" pitchFamily="34" charset="-122"/>
                <a:cs typeface="Calibri" panose="020F0502020204030204" pitchFamily="34" charset="0"/>
                <a:sym typeface="+mn-ea"/>
              </a:rPr>
              <a:t>⑤宪法第二十九条规定</a:t>
            </a:r>
            <a:r>
              <a:rPr lang="zh-CN" altLang="en-US" sz="2800" b="1" kern="0" noProof="0" dirty="0">
                <a:ln>
                  <a:noFill/>
                </a:ln>
                <a:solidFill>
                  <a:schemeClr val="tx1"/>
                </a:solidFill>
                <a:effectLst>
                  <a:outerShdw dist="38100" dir="5400000" algn="t" rotWithShape="0">
                    <a:sysClr val="window" lastClr="FFFFFF"/>
                  </a:outerShdw>
                </a:effectLst>
                <a:uLnTx/>
                <a:uFillTx/>
                <a:latin typeface="微软雅黑" panose="020B0503020204020204" pitchFamily="34" charset="-122"/>
                <a:ea typeface="微软雅黑" panose="020B0503020204020204" pitchFamily="34" charset="-122"/>
                <a:cs typeface="Calibri" panose="020F0502020204030204" pitchFamily="34" charset="0"/>
                <a:sym typeface="+mn-ea"/>
              </a:rPr>
              <a:t>武装力量</a:t>
            </a:r>
            <a:r>
              <a:rPr lang="zh-CN" altLang="en-US" sz="2800" b="1" kern="0" noProof="0" dirty="0">
                <a:ln>
                  <a:noFill/>
                </a:ln>
                <a:effectLst>
                  <a:outerShdw dist="38100" dir="5400000" algn="t" rotWithShape="0">
                    <a:sysClr val="window" lastClr="FFFFFF"/>
                  </a:outerShdw>
                </a:effectLst>
                <a:uLnTx/>
                <a:uFillTx/>
                <a:latin typeface="微软雅黑" panose="020B0503020204020204" pitchFamily="34" charset="-122"/>
                <a:ea typeface="微软雅黑" panose="020B0503020204020204" pitchFamily="34" charset="-122"/>
                <a:cs typeface="Calibri" panose="020F0502020204030204" pitchFamily="34" charset="0"/>
                <a:sym typeface="+mn-ea"/>
              </a:rPr>
              <a:t>属于人民</a:t>
            </a:r>
            <a:r>
              <a:rPr lang="zh-CN" altLang="en-US" sz="2800" b="1" kern="0" noProof="0" dirty="0">
                <a:ln>
                  <a:noFill/>
                </a:ln>
                <a:solidFill>
                  <a:srgbClr val="FF0000"/>
                </a:solidFill>
                <a:effectLst>
                  <a:outerShdw dist="38100" dir="5400000" algn="t" rotWithShape="0">
                    <a:sysClr val="window" lastClr="FFFFFF"/>
                  </a:outerShdw>
                </a:effectLst>
                <a:uLnTx/>
                <a:uFillTx/>
                <a:latin typeface="微软雅黑" panose="020B0503020204020204" pitchFamily="34" charset="-122"/>
                <a:ea typeface="微软雅黑" panose="020B0503020204020204" pitchFamily="34" charset="-122"/>
                <a:cs typeface="Calibri" panose="020F0502020204030204" pitchFamily="34" charset="0"/>
                <a:sym typeface="+mn-ea"/>
              </a:rPr>
              <a:t>，它的任务是巩固国防，抵抗侵略，保卫祖国。</a:t>
            </a:r>
            <a:r>
              <a:rPr lang="zh-CN" altLang="en-US" sz="2800" b="1" kern="0" dirty="0">
                <a:solidFill>
                  <a:srgbClr val="FF0000"/>
                </a:solidFill>
                <a:effectLst>
                  <a:outerShdw dist="38100" dir="5400000" algn="t" rotWithShape="0">
                    <a:sysClr val="window" lastClr="FFFFFF"/>
                  </a:outerShdw>
                </a:effectLst>
                <a:latin typeface="微软雅黑" panose="020B0503020204020204" pitchFamily="34" charset="-122"/>
                <a:ea typeface="微软雅黑" panose="020B0503020204020204" pitchFamily="34" charset="-122"/>
                <a:cs typeface="Calibri" panose="020F0502020204030204" pitchFamily="34" charset="0"/>
              </a:rPr>
              <a:t>保卫人民的和平劳动，参加国家建设事业，努力为人民服务。</a:t>
            </a:r>
            <a:endParaRPr lang="zh-CN" altLang="en-US" sz="2800" b="1" kern="0" dirty="0">
              <a:solidFill>
                <a:srgbClr val="FF0000"/>
              </a:solidFill>
              <a:effectLst>
                <a:outerShdw dist="38100" dir="5400000" algn="t" rotWithShape="0">
                  <a:sysClr val="window" lastClr="FFFFFF"/>
                </a:outerShdw>
              </a:effectLst>
              <a:latin typeface="微软雅黑" panose="020B0503020204020204" pitchFamily="34" charset="-122"/>
              <a:ea typeface="微软雅黑" panose="020B0503020204020204" pitchFamily="34" charset="-122"/>
              <a:cs typeface="Calibri" panose="020F0502020204030204" pitchFamily="34" charset="0"/>
            </a:endParaRPr>
          </a:p>
        </p:txBody>
      </p:sp>
      <p:sp>
        <p:nvSpPr>
          <p:cNvPr id="8" name="文本框 7"/>
          <p:cNvSpPr txBox="1"/>
          <p:nvPr/>
        </p:nvSpPr>
        <p:spPr>
          <a:xfrm>
            <a:off x="544166" y="2615141"/>
            <a:ext cx="4763558" cy="2893100"/>
          </a:xfrm>
          <a:prstGeom prst="rect">
            <a:avLst/>
          </a:prstGeom>
          <a:noFill/>
        </p:spPr>
        <p:txBody>
          <a:bodyPr wrap="square">
            <a:spAutoFit/>
          </a:bodyPr>
          <a:lstStyle/>
          <a:p>
            <a:r>
              <a:rPr lang="zh-CN" altLang="en-US" sz="2600" b="1" i="0" dirty="0">
                <a:solidFill>
                  <a:srgbClr val="333333"/>
                </a:solidFill>
                <a:effectLst/>
                <a:latin typeface="微软雅黑" panose="020B0503020204020204" pitchFamily="34" charset="-122"/>
                <a:ea typeface="微软雅黑" panose="020B0503020204020204" pitchFamily="34" charset="-122"/>
              </a:rPr>
              <a:t>材料：疫情就是命令，防控就是责任。此次疫情发生以后，我军迅速启动应对突发公共卫生事件联防联控机制，以军委后勤保障部牵头，各支援队伍在第一时间行动，各相关部门在第一时间协同。</a:t>
            </a:r>
            <a:endParaRPr lang="zh-CN" altLang="en-US" sz="2600" b="1" dirty="0">
              <a:latin typeface="微软雅黑" panose="020B0503020204020204" pitchFamily="34" charset="-122"/>
              <a:ea typeface="微软雅黑" panose="020B0503020204020204" pitchFamily="34" charset="-122"/>
            </a:endParaRPr>
          </a:p>
        </p:txBody>
      </p:sp>
      <p:sp>
        <p:nvSpPr>
          <p:cNvPr id="9" name="矩形 8"/>
          <p:cNvSpPr/>
          <p:nvPr/>
        </p:nvSpPr>
        <p:spPr>
          <a:xfrm>
            <a:off x="670890" y="5608661"/>
            <a:ext cx="10669658" cy="523220"/>
          </a:xfrm>
          <a:prstGeom prst="rect">
            <a:avLst/>
          </a:prstGeom>
          <a:solidFill>
            <a:schemeClr val="tx1">
              <a:lumMod val="50000"/>
              <a:lumOff val="50000"/>
            </a:schemeClr>
          </a:solidFill>
        </p:spPr>
        <p:txBody>
          <a:bodyPr wrap="square">
            <a:spAutoFit/>
          </a:bodyPr>
          <a:lstStyle/>
          <a:p>
            <a:pPr lvl="0">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思考：视频及材料体现了我国武装力量的任务是什么</a:t>
            </a:r>
            <a:r>
              <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rPr>
              <a:t>？</a:t>
            </a:r>
            <a:endPar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endParaRPr>
          </a:p>
        </p:txBody>
      </p:sp>
      <p:pic>
        <p:nvPicPr>
          <p:cNvPr id="10" name="图片 9">
            <a:hlinkClick r:id="rId1" action="ppaction://hlinkfile"/>
          </p:cNvPr>
          <p:cNvPicPr>
            <a:picLocks noChangeAspect="1"/>
          </p:cNvPicPr>
          <p:nvPr/>
        </p:nvPicPr>
        <p:blipFill>
          <a:blip r:embed="rId2"/>
          <a:stretch>
            <a:fillRect/>
          </a:stretch>
        </p:blipFill>
        <p:spPr>
          <a:xfrm>
            <a:off x="5686097" y="2518943"/>
            <a:ext cx="4503758" cy="2993887"/>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a:spLocks noChangeArrowheads="1"/>
          </p:cNvSpPr>
          <p:nvPr/>
        </p:nvSpPr>
        <p:spPr bwMode="auto">
          <a:xfrm>
            <a:off x="419735" y="695960"/>
            <a:ext cx="11257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755650" fontAlgn="base">
              <a:lnSpc>
                <a:spcPct val="100000"/>
              </a:lnSpc>
              <a:spcBef>
                <a:spcPct val="0"/>
              </a:spcBef>
              <a:spcAft>
                <a:spcPct val="0"/>
              </a:spcAft>
              <a:buNone/>
            </a:pPr>
            <a:r>
              <a:rPr lang="en-US" altLang="zh-CN" sz="3600" b="1" spc="600" dirty="0">
                <a:solidFill>
                  <a:schemeClr val="accent1"/>
                </a:solidFill>
                <a:latin typeface="黑体" panose="02010609060101010101" charset="-122"/>
                <a:ea typeface="黑体" panose="02010609060101010101" charset="-122"/>
                <a:cs typeface="黑体" panose="02010609060101010101" charset="-122"/>
              </a:rPr>
              <a:t>7.</a:t>
            </a:r>
            <a:r>
              <a:rPr lang="zh-CN" altLang="en-US" sz="3600" b="1" spc="600" dirty="0">
                <a:solidFill>
                  <a:schemeClr val="accent1"/>
                </a:solidFill>
                <a:latin typeface="黑体" panose="02010609060101010101" charset="-122"/>
                <a:ea typeface="黑体" panose="02010609060101010101" charset="-122"/>
                <a:cs typeface="黑体" panose="02010609060101010101" charset="-122"/>
              </a:rPr>
              <a:t>宪法是如何确保国家的一切权力属于人民的？</a:t>
            </a:r>
            <a:endParaRPr lang="zh-CN" altLang="en-US" sz="3600" b="1" spc="600" dirty="0">
              <a:solidFill>
                <a:schemeClr val="accent1"/>
              </a:solidFill>
              <a:latin typeface="黑体" panose="02010609060101010101" charset="-122"/>
              <a:ea typeface="黑体" panose="02010609060101010101" charset="-122"/>
              <a:cs typeface="黑体" panose="02010609060101010101" charset="-122"/>
            </a:endParaRPr>
          </a:p>
        </p:txBody>
      </p:sp>
      <p:sp>
        <p:nvSpPr>
          <p:cNvPr id="19" name="矩形 18"/>
          <p:cNvSpPr/>
          <p:nvPr/>
        </p:nvSpPr>
        <p:spPr>
          <a:xfrm>
            <a:off x="605549" y="1514105"/>
            <a:ext cx="10310648" cy="694055"/>
          </a:xfrm>
          <a:prstGeom prst="rect">
            <a:avLst/>
          </a:prstGeom>
          <a:solidFill>
            <a:schemeClr val="bg2">
              <a:lumMod val="85000"/>
              <a:alpha val="55000"/>
            </a:schemeClr>
          </a:solidFill>
          <a:ln>
            <a:noFill/>
          </a:ln>
        </p:spPr>
        <p:txBody>
          <a:bodyPr wrap="square">
            <a:spAutoFit/>
          </a:bodyPr>
          <a:lstStyle/>
          <a:p>
            <a:pPr defTabSz="685800" fontAlgn="base">
              <a:lnSpc>
                <a:spcPct val="140000"/>
              </a:lnSpc>
              <a:spcBef>
                <a:spcPct val="0"/>
              </a:spcBef>
              <a:spcAft>
                <a:spcPct val="0"/>
              </a:spcAft>
              <a:defRPr/>
            </a:pPr>
            <a:r>
              <a:rPr lang="zh-CN" altLang="en-US" sz="2800" b="1" spc="-225" dirty="0">
                <a:solidFill>
                  <a:srgbClr val="000000"/>
                </a:solidFill>
                <a:latin typeface="方正粗黑宋简体" panose="02000000000000000000" pitchFamily="2" charset="-122"/>
                <a:ea typeface="方正粗黑宋简体" panose="02000000000000000000" pitchFamily="2" charset="-122"/>
              </a:rPr>
              <a:t>①宪法确认我国的</a:t>
            </a:r>
            <a:r>
              <a:rPr lang="zh-CN" altLang="en-US" sz="2800" b="1" spc="-225" dirty="0">
                <a:solidFill>
                  <a:srgbClr val="FF0000"/>
                </a:solidFill>
                <a:latin typeface="方正粗黑宋简体" panose="02000000000000000000" pitchFamily="2" charset="-122"/>
                <a:ea typeface="方正粗黑宋简体" panose="02000000000000000000" pitchFamily="2" charset="-122"/>
              </a:rPr>
              <a:t>国家性质</a:t>
            </a:r>
            <a:r>
              <a:rPr lang="zh-CN" altLang="en-US" sz="2800" b="1" spc="-225" dirty="0">
                <a:solidFill>
                  <a:srgbClr val="000000"/>
                </a:solidFill>
                <a:latin typeface="方正粗黑宋简体" panose="02000000000000000000" pitchFamily="2" charset="-122"/>
                <a:ea typeface="方正粗黑宋简体" panose="02000000000000000000" pitchFamily="2" charset="-122"/>
              </a:rPr>
              <a:t>，明确人民当家作主的地位。</a:t>
            </a:r>
            <a:r>
              <a:rPr lang="en-US" altLang="zh-CN" sz="2800" b="1" spc="-225" dirty="0">
                <a:solidFill>
                  <a:srgbClr val="000000"/>
                </a:solidFill>
                <a:latin typeface="方正粗黑宋简体" panose="02000000000000000000" pitchFamily="2" charset="-122"/>
                <a:ea typeface="方正粗黑宋简体" panose="02000000000000000000" pitchFamily="2" charset="-122"/>
              </a:rPr>
              <a:t>p4</a:t>
            </a:r>
            <a:endParaRPr lang="en-US" altLang="zh-CN" sz="2800" b="1" spc="-225" dirty="0">
              <a:solidFill>
                <a:srgbClr val="000000"/>
              </a:solidFill>
              <a:latin typeface="方正粗黑宋简体" panose="02000000000000000000" pitchFamily="2" charset="-122"/>
              <a:ea typeface="方正粗黑宋简体" panose="02000000000000000000" pitchFamily="2" charset="-122"/>
            </a:endParaRPr>
          </a:p>
        </p:txBody>
      </p:sp>
      <p:sp>
        <p:nvSpPr>
          <p:cNvPr id="20" name="矩形 19"/>
          <p:cNvSpPr/>
          <p:nvPr/>
        </p:nvSpPr>
        <p:spPr>
          <a:xfrm>
            <a:off x="605790" y="2356485"/>
            <a:ext cx="11070590" cy="694055"/>
          </a:xfrm>
          <a:prstGeom prst="rect">
            <a:avLst/>
          </a:prstGeom>
          <a:solidFill>
            <a:schemeClr val="bg2">
              <a:lumMod val="85000"/>
              <a:alpha val="55000"/>
            </a:schemeClr>
          </a:solidFill>
          <a:ln>
            <a:noFill/>
          </a:ln>
        </p:spPr>
        <p:txBody>
          <a:bodyPr wrap="square">
            <a:spAutoFit/>
          </a:bodyPr>
          <a:lstStyle/>
          <a:p>
            <a:pPr defTabSz="685800" fontAlgn="base">
              <a:lnSpc>
                <a:spcPct val="140000"/>
              </a:lnSpc>
              <a:spcBef>
                <a:spcPct val="0"/>
              </a:spcBef>
              <a:spcAft>
                <a:spcPct val="0"/>
              </a:spcAft>
              <a:defRPr/>
            </a:pPr>
            <a:r>
              <a:rPr lang="zh-CN" altLang="en-US" sz="2800" b="1" spc="-225" dirty="0">
                <a:solidFill>
                  <a:srgbClr val="000000"/>
                </a:solidFill>
                <a:latin typeface="方正粗黑宋简体" panose="02000000000000000000" pitchFamily="2" charset="-122"/>
                <a:ea typeface="方正粗黑宋简体" panose="02000000000000000000" pitchFamily="2" charset="-122"/>
              </a:rPr>
              <a:t>②宪法规定的</a:t>
            </a:r>
            <a:r>
              <a:rPr lang="zh-CN" altLang="en-US" sz="2800" b="1" spc="-225" dirty="0">
                <a:solidFill>
                  <a:srgbClr val="FF0000"/>
                </a:solidFill>
                <a:latin typeface="方正粗黑宋简体" panose="02000000000000000000" pitchFamily="2" charset="-122"/>
                <a:ea typeface="方正粗黑宋简体" panose="02000000000000000000" pitchFamily="2" charset="-122"/>
              </a:rPr>
              <a:t>社会主义经济制度 </a:t>
            </a:r>
            <a:r>
              <a:rPr lang="zh-CN" altLang="en-US" sz="2800" b="1" spc="-225" dirty="0">
                <a:solidFill>
                  <a:srgbClr val="000000"/>
                </a:solidFill>
                <a:latin typeface="方正粗黑宋简体" panose="02000000000000000000" pitchFamily="2" charset="-122"/>
                <a:ea typeface="方正粗黑宋简体" panose="02000000000000000000" pitchFamily="2" charset="-122"/>
              </a:rPr>
              <a:t>奠定了国家权力属于人民的经济基础。</a:t>
            </a:r>
            <a:r>
              <a:rPr lang="en-US" altLang="zh-CN" sz="2800" b="1" spc="-225" dirty="0">
                <a:solidFill>
                  <a:srgbClr val="000000"/>
                </a:solidFill>
                <a:latin typeface="方正粗黑宋简体" panose="02000000000000000000" pitchFamily="2" charset="-122"/>
                <a:ea typeface="方正粗黑宋简体" panose="02000000000000000000" pitchFamily="2" charset="-122"/>
              </a:rPr>
              <a:t>p5</a:t>
            </a:r>
            <a:endParaRPr lang="en-US" altLang="zh-CN" sz="2800" b="1" spc="-225" dirty="0">
              <a:solidFill>
                <a:srgbClr val="000000"/>
              </a:solidFill>
              <a:latin typeface="方正粗黑宋简体" panose="02000000000000000000" pitchFamily="2" charset="-122"/>
              <a:ea typeface="方正粗黑宋简体" panose="02000000000000000000" pitchFamily="2" charset="-122"/>
            </a:endParaRPr>
          </a:p>
        </p:txBody>
      </p:sp>
      <p:sp>
        <p:nvSpPr>
          <p:cNvPr id="21" name="矩形 20"/>
          <p:cNvSpPr/>
          <p:nvPr/>
        </p:nvSpPr>
        <p:spPr>
          <a:xfrm>
            <a:off x="605790" y="3209290"/>
            <a:ext cx="11170285" cy="694055"/>
          </a:xfrm>
          <a:prstGeom prst="rect">
            <a:avLst/>
          </a:prstGeom>
          <a:solidFill>
            <a:schemeClr val="bg2">
              <a:lumMod val="85000"/>
              <a:alpha val="55000"/>
            </a:schemeClr>
          </a:solidFill>
          <a:ln>
            <a:noFill/>
          </a:ln>
        </p:spPr>
        <p:txBody>
          <a:bodyPr wrap="square">
            <a:spAutoFit/>
          </a:bodyPr>
          <a:lstStyle/>
          <a:p>
            <a:pPr defTabSz="685800" fontAlgn="base">
              <a:lnSpc>
                <a:spcPct val="140000"/>
              </a:lnSpc>
              <a:spcBef>
                <a:spcPct val="0"/>
              </a:spcBef>
              <a:spcAft>
                <a:spcPct val="0"/>
              </a:spcAft>
              <a:defRPr/>
            </a:pPr>
            <a:r>
              <a:rPr lang="zh-CN" altLang="en-US" sz="2800" b="1" spc="-225" dirty="0">
                <a:solidFill>
                  <a:srgbClr val="000000"/>
                </a:solidFill>
                <a:latin typeface="方正粗黑宋简体" panose="02000000000000000000" pitchFamily="2" charset="-122"/>
                <a:ea typeface="方正粗黑宋简体" panose="02000000000000000000" pitchFamily="2" charset="-122"/>
              </a:rPr>
              <a:t>③宪法规定的</a:t>
            </a:r>
            <a:r>
              <a:rPr lang="zh-CN" altLang="en-US" sz="2800" b="1" spc="-225" dirty="0">
                <a:solidFill>
                  <a:srgbClr val="FF0000"/>
                </a:solidFill>
                <a:latin typeface="方正粗黑宋简体" panose="02000000000000000000" pitchFamily="2" charset="-122"/>
                <a:ea typeface="方正粗黑宋简体" panose="02000000000000000000" pitchFamily="2" charset="-122"/>
              </a:rPr>
              <a:t>社会主义政治制度</a:t>
            </a:r>
            <a:r>
              <a:rPr lang="zh-CN" altLang="en-US" sz="2800" b="1" spc="-225" dirty="0">
                <a:solidFill>
                  <a:srgbClr val="000000"/>
                </a:solidFill>
                <a:latin typeface="方正粗黑宋简体" panose="02000000000000000000" pitchFamily="2" charset="-122"/>
                <a:ea typeface="方正粗黑宋简体" panose="02000000000000000000" pitchFamily="2" charset="-122"/>
              </a:rPr>
              <a:t>明确了人民行使国家权力的基本途径和形式。</a:t>
            </a:r>
            <a:endParaRPr lang="zh-CN" altLang="en-US" sz="2800" b="1" spc="-225" dirty="0">
              <a:solidFill>
                <a:srgbClr val="000000"/>
              </a:solidFill>
              <a:latin typeface="方正粗黑宋简体" panose="02000000000000000000" pitchFamily="2" charset="-122"/>
              <a:ea typeface="方正粗黑宋简体" panose="02000000000000000000" pitchFamily="2" charset="-122"/>
            </a:endParaRPr>
          </a:p>
        </p:txBody>
      </p:sp>
      <p:sp>
        <p:nvSpPr>
          <p:cNvPr id="22" name="矩形 21"/>
          <p:cNvSpPr/>
          <p:nvPr/>
        </p:nvSpPr>
        <p:spPr>
          <a:xfrm>
            <a:off x="599440" y="4159250"/>
            <a:ext cx="11177270" cy="694055"/>
          </a:xfrm>
          <a:prstGeom prst="rect">
            <a:avLst/>
          </a:prstGeom>
          <a:solidFill>
            <a:schemeClr val="bg2">
              <a:lumMod val="85000"/>
              <a:alpha val="55000"/>
            </a:schemeClr>
          </a:solidFill>
          <a:ln>
            <a:noFill/>
          </a:ln>
        </p:spPr>
        <p:txBody>
          <a:bodyPr wrap="square">
            <a:spAutoFit/>
          </a:bodyPr>
          <a:lstStyle/>
          <a:p>
            <a:pPr defTabSz="685800" fontAlgn="base">
              <a:lnSpc>
                <a:spcPct val="140000"/>
              </a:lnSpc>
              <a:spcBef>
                <a:spcPct val="0"/>
              </a:spcBef>
              <a:spcAft>
                <a:spcPct val="0"/>
              </a:spcAft>
              <a:defRPr/>
            </a:pPr>
            <a:r>
              <a:rPr lang="zh-CN" altLang="en-US" sz="2800" b="1" spc="-225" dirty="0">
                <a:solidFill>
                  <a:srgbClr val="000000"/>
                </a:solidFill>
                <a:latin typeface="方正粗黑宋简体" panose="02000000000000000000" pitchFamily="2" charset="-122"/>
                <a:ea typeface="方正粗黑宋简体" panose="02000000000000000000" pitchFamily="2" charset="-122"/>
              </a:rPr>
              <a:t>④宪法规定广泛的</a:t>
            </a:r>
            <a:r>
              <a:rPr lang="zh-CN" altLang="en-US" sz="2800" b="1" spc="-225" dirty="0">
                <a:solidFill>
                  <a:srgbClr val="FF0000"/>
                </a:solidFill>
                <a:latin typeface="方正粗黑宋简体" panose="02000000000000000000" pitchFamily="2" charset="-122"/>
                <a:ea typeface="方正粗黑宋简体" panose="02000000000000000000" pitchFamily="2" charset="-122"/>
              </a:rPr>
              <a:t>公民基本权利</a:t>
            </a:r>
            <a:r>
              <a:rPr lang="zh-CN" altLang="en-US" sz="2800" b="1" spc="-225" dirty="0">
                <a:solidFill>
                  <a:srgbClr val="000000"/>
                </a:solidFill>
                <a:latin typeface="方正粗黑宋简体" panose="02000000000000000000" pitchFamily="2" charset="-122"/>
                <a:ea typeface="方正粗黑宋简体" panose="02000000000000000000" pitchFamily="2" charset="-122"/>
              </a:rPr>
              <a:t>，并规定实现公民基本权利的保障措施。</a:t>
            </a:r>
            <a:r>
              <a:rPr lang="en-US" altLang="zh-CN" sz="2800" b="1" spc="-225" dirty="0">
                <a:solidFill>
                  <a:srgbClr val="000000"/>
                </a:solidFill>
                <a:latin typeface="方正粗黑宋简体" panose="02000000000000000000" pitchFamily="2" charset="-122"/>
                <a:ea typeface="方正粗黑宋简体" panose="02000000000000000000" pitchFamily="2" charset="-122"/>
              </a:rPr>
              <a:t>p6</a:t>
            </a:r>
            <a:endParaRPr lang="en-US" altLang="zh-CN" sz="2800" b="1" spc="-225" dirty="0">
              <a:solidFill>
                <a:srgbClr val="000000"/>
              </a:solidFill>
              <a:latin typeface="方正粗黑宋简体" panose="02000000000000000000" pitchFamily="2" charset="-122"/>
              <a:ea typeface="方正粗黑宋简体" panose="02000000000000000000" pitchFamily="2" charset="-122"/>
            </a:endParaRPr>
          </a:p>
        </p:txBody>
      </p:sp>
      <p:sp>
        <p:nvSpPr>
          <p:cNvPr id="23" name="矩形 22"/>
          <p:cNvSpPr/>
          <p:nvPr/>
        </p:nvSpPr>
        <p:spPr>
          <a:xfrm>
            <a:off x="605790" y="5029835"/>
            <a:ext cx="11170920" cy="694055"/>
          </a:xfrm>
          <a:prstGeom prst="rect">
            <a:avLst/>
          </a:prstGeom>
          <a:solidFill>
            <a:schemeClr val="bg2">
              <a:lumMod val="85000"/>
              <a:alpha val="55000"/>
            </a:schemeClr>
          </a:solidFill>
          <a:ln>
            <a:noFill/>
          </a:ln>
        </p:spPr>
        <p:txBody>
          <a:bodyPr wrap="square">
            <a:spAutoFit/>
          </a:bodyPr>
          <a:lstStyle/>
          <a:p>
            <a:pPr defTabSz="685800" fontAlgn="base">
              <a:lnSpc>
                <a:spcPct val="140000"/>
              </a:lnSpc>
              <a:spcBef>
                <a:spcPct val="0"/>
              </a:spcBef>
              <a:spcAft>
                <a:spcPct val="0"/>
              </a:spcAft>
              <a:defRPr/>
            </a:pPr>
            <a:r>
              <a:rPr lang="zh-CN" altLang="en-US" sz="2800" b="1" spc="-225" dirty="0">
                <a:solidFill>
                  <a:srgbClr val="000000"/>
                </a:solidFill>
                <a:latin typeface="方正粗黑宋简体" panose="02000000000000000000" pitchFamily="2" charset="-122"/>
                <a:ea typeface="方正粗黑宋简体" panose="02000000000000000000" pitchFamily="2" charset="-122"/>
              </a:rPr>
              <a:t>⑤宪法规定国家</a:t>
            </a:r>
            <a:r>
              <a:rPr lang="zh-CN" altLang="en-US" sz="2800" b="1" spc="-225" dirty="0">
                <a:solidFill>
                  <a:srgbClr val="FF0000"/>
                </a:solidFill>
                <a:latin typeface="方正粗黑宋简体" panose="02000000000000000000" pitchFamily="2" charset="-122"/>
                <a:ea typeface="方正粗黑宋简体" panose="02000000000000000000" pitchFamily="2" charset="-122"/>
              </a:rPr>
              <a:t>武装力量</a:t>
            </a:r>
            <a:r>
              <a:rPr lang="zh-CN" altLang="en-US" sz="2800" b="1" spc="-225" dirty="0">
                <a:solidFill>
                  <a:srgbClr val="000000"/>
                </a:solidFill>
                <a:latin typeface="方正粗黑宋简体" panose="02000000000000000000" pitchFamily="2" charset="-122"/>
                <a:ea typeface="方正粗黑宋简体" panose="02000000000000000000" pitchFamily="2" charset="-122"/>
              </a:rPr>
              <a:t>属于人民。</a:t>
            </a:r>
            <a:r>
              <a:rPr lang="en-US" altLang="zh-CN" sz="2800" b="1" spc="-225" dirty="0">
                <a:solidFill>
                  <a:srgbClr val="000000"/>
                </a:solidFill>
                <a:latin typeface="方正粗黑宋简体" panose="02000000000000000000" pitchFamily="2" charset="-122"/>
                <a:ea typeface="方正粗黑宋简体" panose="02000000000000000000" pitchFamily="2" charset="-122"/>
              </a:rPr>
              <a:t>p6</a:t>
            </a:r>
            <a:endParaRPr lang="en-US" altLang="zh-CN" sz="2800" b="1" spc="-225" dirty="0">
              <a:solidFill>
                <a:srgbClr val="000000"/>
              </a:solidFill>
              <a:latin typeface="方正粗黑宋简体" panose="02000000000000000000" pitchFamily="2" charset="-122"/>
              <a:ea typeface="方正粗黑宋简体" panose="02000000000000000000" pitchFamily="2"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750" fill="hold"/>
                                        <p:tgtEl>
                                          <p:spTgt spid="19"/>
                                        </p:tgtEl>
                                        <p:attrNameLst>
                                          <p:attrName>ppt_w</p:attrName>
                                        </p:attrNameLst>
                                      </p:cBhvr>
                                      <p:tavLst>
                                        <p:tav tm="0">
                                          <p:val>
                                            <p:strVal val="#ppt_w*0.70"/>
                                          </p:val>
                                        </p:tav>
                                        <p:tav tm="100000">
                                          <p:val>
                                            <p:strVal val="#ppt_w"/>
                                          </p:val>
                                        </p:tav>
                                      </p:tavLst>
                                    </p:anim>
                                    <p:anim calcmode="lin" valueType="num">
                                      <p:cBhvr>
                                        <p:cTn id="8" dur="750" fill="hold"/>
                                        <p:tgtEl>
                                          <p:spTgt spid="19"/>
                                        </p:tgtEl>
                                        <p:attrNameLst>
                                          <p:attrName>ppt_h</p:attrName>
                                        </p:attrNameLst>
                                      </p:cBhvr>
                                      <p:tavLst>
                                        <p:tav tm="0">
                                          <p:val>
                                            <p:strVal val="#ppt_h"/>
                                          </p:val>
                                        </p:tav>
                                        <p:tav tm="100000">
                                          <p:val>
                                            <p:strVal val="#ppt_h"/>
                                          </p:val>
                                        </p:tav>
                                      </p:tavLst>
                                    </p:anim>
                                    <p:animEffect transition="in" filter="fade">
                                      <p:cBhvr>
                                        <p:cTn id="9" dur="750"/>
                                        <p:tgtEl>
                                          <p:spTgt spid="19"/>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750" fill="hold"/>
                                        <p:tgtEl>
                                          <p:spTgt spid="20"/>
                                        </p:tgtEl>
                                        <p:attrNameLst>
                                          <p:attrName>ppt_w</p:attrName>
                                        </p:attrNameLst>
                                      </p:cBhvr>
                                      <p:tavLst>
                                        <p:tav tm="0">
                                          <p:val>
                                            <p:strVal val="#ppt_w*0.70"/>
                                          </p:val>
                                        </p:tav>
                                        <p:tav tm="100000">
                                          <p:val>
                                            <p:strVal val="#ppt_w"/>
                                          </p:val>
                                        </p:tav>
                                      </p:tavLst>
                                    </p:anim>
                                    <p:anim calcmode="lin" valueType="num">
                                      <p:cBhvr>
                                        <p:cTn id="15" dur="750" fill="hold"/>
                                        <p:tgtEl>
                                          <p:spTgt spid="20"/>
                                        </p:tgtEl>
                                        <p:attrNameLst>
                                          <p:attrName>ppt_h</p:attrName>
                                        </p:attrNameLst>
                                      </p:cBhvr>
                                      <p:tavLst>
                                        <p:tav tm="0">
                                          <p:val>
                                            <p:strVal val="#ppt_h"/>
                                          </p:val>
                                        </p:tav>
                                        <p:tav tm="100000">
                                          <p:val>
                                            <p:strVal val="#ppt_h"/>
                                          </p:val>
                                        </p:tav>
                                      </p:tavLst>
                                    </p:anim>
                                    <p:animEffect transition="in" filter="fade">
                                      <p:cBhvr>
                                        <p:cTn id="16" dur="75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750" fill="hold"/>
                                        <p:tgtEl>
                                          <p:spTgt spid="21"/>
                                        </p:tgtEl>
                                        <p:attrNameLst>
                                          <p:attrName>ppt_w</p:attrName>
                                        </p:attrNameLst>
                                      </p:cBhvr>
                                      <p:tavLst>
                                        <p:tav tm="0">
                                          <p:val>
                                            <p:strVal val="#ppt_w*0.70"/>
                                          </p:val>
                                        </p:tav>
                                        <p:tav tm="100000">
                                          <p:val>
                                            <p:strVal val="#ppt_w"/>
                                          </p:val>
                                        </p:tav>
                                      </p:tavLst>
                                    </p:anim>
                                    <p:anim calcmode="lin" valueType="num">
                                      <p:cBhvr>
                                        <p:cTn id="22" dur="750" fill="hold"/>
                                        <p:tgtEl>
                                          <p:spTgt spid="21"/>
                                        </p:tgtEl>
                                        <p:attrNameLst>
                                          <p:attrName>ppt_h</p:attrName>
                                        </p:attrNameLst>
                                      </p:cBhvr>
                                      <p:tavLst>
                                        <p:tav tm="0">
                                          <p:val>
                                            <p:strVal val="#ppt_h"/>
                                          </p:val>
                                        </p:tav>
                                        <p:tav tm="100000">
                                          <p:val>
                                            <p:strVal val="#ppt_h"/>
                                          </p:val>
                                        </p:tav>
                                      </p:tavLst>
                                    </p:anim>
                                    <p:animEffect transition="in" filter="fade">
                                      <p:cBhvr>
                                        <p:cTn id="23" dur="75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p:cTn id="28" dur="750" fill="hold"/>
                                        <p:tgtEl>
                                          <p:spTgt spid="22"/>
                                        </p:tgtEl>
                                        <p:attrNameLst>
                                          <p:attrName>ppt_w</p:attrName>
                                        </p:attrNameLst>
                                      </p:cBhvr>
                                      <p:tavLst>
                                        <p:tav tm="0">
                                          <p:val>
                                            <p:strVal val="#ppt_w*0.70"/>
                                          </p:val>
                                        </p:tav>
                                        <p:tav tm="100000">
                                          <p:val>
                                            <p:strVal val="#ppt_w"/>
                                          </p:val>
                                        </p:tav>
                                      </p:tavLst>
                                    </p:anim>
                                    <p:anim calcmode="lin" valueType="num">
                                      <p:cBhvr>
                                        <p:cTn id="29" dur="750" fill="hold"/>
                                        <p:tgtEl>
                                          <p:spTgt spid="22"/>
                                        </p:tgtEl>
                                        <p:attrNameLst>
                                          <p:attrName>ppt_h</p:attrName>
                                        </p:attrNameLst>
                                      </p:cBhvr>
                                      <p:tavLst>
                                        <p:tav tm="0">
                                          <p:val>
                                            <p:strVal val="#ppt_h"/>
                                          </p:val>
                                        </p:tav>
                                        <p:tav tm="100000">
                                          <p:val>
                                            <p:strVal val="#ppt_h"/>
                                          </p:val>
                                        </p:tav>
                                      </p:tavLst>
                                    </p:anim>
                                    <p:animEffect transition="in" filter="fade">
                                      <p:cBhvr>
                                        <p:cTn id="30" dur="75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750" fill="hold"/>
                                        <p:tgtEl>
                                          <p:spTgt spid="23"/>
                                        </p:tgtEl>
                                        <p:attrNameLst>
                                          <p:attrName>ppt_w</p:attrName>
                                        </p:attrNameLst>
                                      </p:cBhvr>
                                      <p:tavLst>
                                        <p:tav tm="0">
                                          <p:val>
                                            <p:strVal val="#ppt_w*0.70"/>
                                          </p:val>
                                        </p:tav>
                                        <p:tav tm="100000">
                                          <p:val>
                                            <p:strVal val="#ppt_w"/>
                                          </p:val>
                                        </p:tav>
                                      </p:tavLst>
                                    </p:anim>
                                    <p:anim calcmode="lin" valueType="num">
                                      <p:cBhvr>
                                        <p:cTn id="36" dur="750" fill="hold"/>
                                        <p:tgtEl>
                                          <p:spTgt spid="23"/>
                                        </p:tgtEl>
                                        <p:attrNameLst>
                                          <p:attrName>ppt_h</p:attrName>
                                        </p:attrNameLst>
                                      </p:cBhvr>
                                      <p:tavLst>
                                        <p:tav tm="0">
                                          <p:val>
                                            <p:strVal val="#ppt_h"/>
                                          </p:val>
                                        </p:tav>
                                        <p:tav tm="100000">
                                          <p:val>
                                            <p:strVal val="#ppt_h"/>
                                          </p:val>
                                        </p:tav>
                                      </p:tavLst>
                                    </p:anim>
                                    <p:animEffect transition="in" filter="fade">
                                      <p:cBhvr>
                                        <p:cTn id="3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bldLvl="0" animBg="1"/>
      <p:bldP spid="22" grpId="0" bldLvl="0" animBg="1"/>
      <p:bldP spid="2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005876" y="2909717"/>
            <a:ext cx="8420100" cy="923330"/>
          </a:xfrm>
        </p:spPr>
        <p:txBody>
          <a:bodyPr/>
          <a:lstStyle/>
          <a:p>
            <a:pPr algn="ctr">
              <a:lnSpc>
                <a:spcPct val="90000"/>
              </a:lnSpc>
              <a:spcBef>
                <a:spcPct val="0"/>
              </a:spcBef>
            </a:pPr>
            <a:r>
              <a:rPr lang="zh-CN" altLang="en-US" sz="6000" b="1" spc="600" dirty="0">
                <a:solidFill>
                  <a:schemeClr val="accent1"/>
                </a:solidFill>
                <a:latin typeface="楷体" panose="02010609060101010101" pitchFamily="49" charset="-122"/>
                <a:ea typeface="楷体" panose="02010609060101010101" pitchFamily="49" charset="-122"/>
                <a:cs typeface="+mj-cs"/>
                <a:sym typeface="+mn-lt"/>
              </a:rPr>
              <a:t>国家尊重和保障人权</a:t>
            </a:r>
            <a:endParaRPr lang="zh-CN" altLang="zh-CN" sz="6000" b="1" spc="600" dirty="0">
              <a:solidFill>
                <a:schemeClr val="accent1"/>
              </a:solidFill>
              <a:latin typeface="楷体" panose="02010609060101010101" pitchFamily="49" charset="-122"/>
              <a:ea typeface="楷体" panose="02010609060101010101" pitchFamily="49" charset="-122"/>
              <a:cs typeface="+mj-cs"/>
              <a:sym typeface="+mn-lt"/>
            </a:endParaRPr>
          </a:p>
        </p:txBody>
      </p:sp>
      <p:sp>
        <p:nvSpPr>
          <p:cNvPr id="7" name="文本占位符 6"/>
          <p:cNvSpPr>
            <a:spLocks noGrp="1"/>
          </p:cNvSpPr>
          <p:nvPr>
            <p:ph type="body" sz="quarter" idx="10"/>
          </p:nvPr>
        </p:nvSpPr>
        <p:spPr/>
        <p:txBody>
          <a:bodyPr/>
          <a:lstStyle/>
          <a:p>
            <a:r>
              <a:rPr lang="en-US" altLang="zh-CN" dirty="0"/>
              <a:t>03</a:t>
            </a:r>
            <a:endParaRPr lang="en-US" altLang="zh-C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探究五：人权</a:t>
            </a:r>
            <a:endParaRPr lang="zh-CN" altLang="en-US" dirty="0">
              <a:sym typeface="Arial" panose="020B0604020202020204" pitchFamily="34" charset="0"/>
            </a:endParaRPr>
          </a:p>
        </p:txBody>
      </p:sp>
      <p:pic>
        <p:nvPicPr>
          <p:cNvPr id="4" name="Picture 2" descr="http://epaper.shaoyangnews.net/epaper/syrb/html/2012/11/13/04/images/1.jpg"/>
          <p:cNvPicPr>
            <a:picLocks noChangeAspect="1"/>
          </p:cNvPicPr>
          <p:nvPr/>
        </p:nvPicPr>
        <p:blipFill>
          <a:blip r:embed="rId1"/>
          <a:stretch>
            <a:fillRect/>
          </a:stretch>
        </p:blipFill>
        <p:spPr>
          <a:xfrm>
            <a:off x="571535" y="1988907"/>
            <a:ext cx="2633869" cy="1952789"/>
          </a:xfrm>
          <a:prstGeom prst="roundRect">
            <a:avLst>
              <a:gd name="adj" fmla="val 4167"/>
            </a:avLst>
          </a:prstGeom>
          <a:solidFill>
            <a:srgbClr val="FFFFFF"/>
          </a:solidFill>
          <a:ln w="76200" cap="sq">
            <a:noFill/>
            <a:miter lim="800000"/>
            <a:headEnd/>
            <a:tailEnd/>
          </a:ln>
          <a:effectLst/>
        </p:spPr>
      </p:pic>
      <p:pic>
        <p:nvPicPr>
          <p:cNvPr id="5" name="Picture 4" descr="http://p0.so.qhimgs1.com/t0153010a4cbb7a565c.jpg"/>
          <p:cNvPicPr>
            <a:picLocks noChangeAspect="1"/>
          </p:cNvPicPr>
          <p:nvPr/>
        </p:nvPicPr>
        <p:blipFill>
          <a:blip r:embed="rId2"/>
          <a:stretch>
            <a:fillRect/>
          </a:stretch>
        </p:blipFill>
        <p:spPr>
          <a:xfrm>
            <a:off x="3482009" y="1988907"/>
            <a:ext cx="2981740" cy="1952791"/>
          </a:xfrm>
          <a:prstGeom prst="roundRect">
            <a:avLst>
              <a:gd name="adj" fmla="val 4167"/>
            </a:avLst>
          </a:prstGeom>
          <a:solidFill>
            <a:srgbClr val="FFFFFF"/>
          </a:solidFill>
          <a:ln w="76200" cap="sq">
            <a:noFill/>
            <a:miter lim="800000"/>
            <a:headEnd/>
            <a:tailEnd/>
          </a:ln>
          <a:effectLst/>
        </p:spPr>
      </p:pic>
      <p:pic>
        <p:nvPicPr>
          <p:cNvPr id="6" name="Picture 8" descr="http://ahaq.wenming.cn/tpxw/201407/W020140709337623290073.jpg"/>
          <p:cNvPicPr>
            <a:picLocks noChangeAspect="1"/>
          </p:cNvPicPr>
          <p:nvPr/>
        </p:nvPicPr>
        <p:blipFill>
          <a:blip r:embed="rId3"/>
          <a:stretch>
            <a:fillRect/>
          </a:stretch>
        </p:blipFill>
        <p:spPr>
          <a:xfrm>
            <a:off x="6626428" y="1988906"/>
            <a:ext cx="2632725" cy="1870520"/>
          </a:xfrm>
          <a:prstGeom prst="roundRect">
            <a:avLst>
              <a:gd name="adj" fmla="val 4167"/>
            </a:avLst>
          </a:prstGeom>
          <a:solidFill>
            <a:srgbClr val="FFFFFF"/>
          </a:solidFill>
          <a:ln w="76200" cap="sq">
            <a:noFill/>
            <a:miter lim="800000"/>
            <a:headEnd/>
            <a:tailEnd/>
          </a:ln>
          <a:effectLst/>
        </p:spPr>
      </p:pic>
      <p:pic>
        <p:nvPicPr>
          <p:cNvPr id="8" name="Picture 10" descr="http://www.aqnews.com.cn/uploadfile/2017/0216/20170216081855415.jpg"/>
          <p:cNvPicPr>
            <a:picLocks noChangeAspect="1"/>
          </p:cNvPicPr>
          <p:nvPr/>
        </p:nvPicPr>
        <p:blipFill>
          <a:blip r:embed="rId4"/>
          <a:srcRect r="1907" b="13647"/>
          <a:stretch>
            <a:fillRect/>
          </a:stretch>
        </p:blipFill>
        <p:spPr>
          <a:xfrm>
            <a:off x="9421832" y="1988906"/>
            <a:ext cx="2345357" cy="1870520"/>
          </a:xfrm>
          <a:prstGeom prst="roundRect">
            <a:avLst>
              <a:gd name="adj" fmla="val 4167"/>
            </a:avLst>
          </a:prstGeom>
          <a:solidFill>
            <a:srgbClr val="FFFFFF"/>
          </a:solidFill>
          <a:ln w="76200" cap="sq">
            <a:noFill/>
            <a:miter lim="800000"/>
            <a:headEnd/>
            <a:tailEnd/>
          </a:ln>
          <a:effectLst/>
          <a:scene3d>
            <a:camera prst="orthographicFront"/>
            <a:lightRig rig="threePt" dir="t">
              <a:rot lat="0" lon="0" rev="2700000"/>
            </a:lightRig>
          </a:scene3d>
          <a:sp3d contourW="6350">
            <a:bevelT h="38100"/>
            <a:contourClr>
              <a:srgbClr val="C0C0C0"/>
            </a:contourClr>
          </a:sp3d>
        </p:spPr>
      </p:pic>
      <p:sp>
        <p:nvSpPr>
          <p:cNvPr id="9" name="文本框 8"/>
          <p:cNvSpPr txBox="1"/>
          <p:nvPr/>
        </p:nvSpPr>
        <p:spPr>
          <a:xfrm>
            <a:off x="926443" y="4026499"/>
            <a:ext cx="1924050" cy="368300"/>
          </a:xfrm>
          <a:prstGeom prst="rect">
            <a:avLst/>
          </a:prstGeom>
          <a:noFill/>
          <a:ln w="9525">
            <a:noFill/>
          </a:ln>
        </p:spPr>
        <p:txBody>
          <a:bodyPr>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rPr>
              <a:t>发展义务教育</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869636" y="4026499"/>
            <a:ext cx="1924050" cy="368300"/>
          </a:xfrm>
          <a:prstGeom prst="rect">
            <a:avLst/>
          </a:prstGeom>
          <a:noFill/>
          <a:ln w="9525">
            <a:noFill/>
          </a:ln>
        </p:spPr>
        <p:txBody>
          <a:bodyPr>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rPr>
              <a:t>提供营养午餐</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980764" y="4026499"/>
            <a:ext cx="1924050" cy="368300"/>
          </a:xfrm>
          <a:prstGeom prst="rect">
            <a:avLst/>
          </a:prstGeom>
          <a:noFill/>
          <a:ln w="9525">
            <a:noFill/>
          </a:ln>
        </p:spPr>
        <p:txBody>
          <a:bodyPr>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rPr>
              <a:t>开办农村书屋</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632485" y="4018337"/>
            <a:ext cx="1924050" cy="369332"/>
          </a:xfrm>
          <a:prstGeom prst="rect">
            <a:avLst/>
          </a:prstGeom>
          <a:noFill/>
          <a:ln w="9525">
            <a:noFill/>
          </a:ln>
        </p:spPr>
        <p:txBody>
          <a:bodyPr>
            <a:spAutoFit/>
          </a:bodyPr>
          <a:lstStyle/>
          <a:p>
            <a:pPr algn="ctr"/>
            <a:r>
              <a:rPr lang="zh-CN" altLang="en-US" b="1" dirty="0">
                <a:solidFill>
                  <a:prstClr val="black"/>
                </a:solidFill>
                <a:latin typeface="微软雅黑" panose="020B0503020204020204" pitchFamily="34" charset="-122"/>
                <a:ea typeface="微软雅黑" panose="020B0503020204020204" pitchFamily="34" charset="-122"/>
                <a:sym typeface="宋体" panose="02010600030101010101" pitchFamily="2" charset="-122"/>
              </a:rPr>
              <a:t>开展再就业培训</a:t>
            </a:r>
            <a:endParaRPr lang="zh-CN" altLang="en-US" dirty="0">
              <a:solidFill>
                <a:prstClr val="black"/>
              </a:solidFill>
              <a:latin typeface="微软雅黑" panose="020B0503020204020204" pitchFamily="34" charset="-122"/>
              <a:ea typeface="微软雅黑" panose="020B0503020204020204" pitchFamily="34" charset="-122"/>
            </a:endParaRPr>
          </a:p>
        </p:txBody>
      </p:sp>
      <p:sp>
        <p:nvSpPr>
          <p:cNvPr id="14" name="矩形 13"/>
          <p:cNvSpPr/>
          <p:nvPr/>
        </p:nvSpPr>
        <p:spPr>
          <a:xfrm>
            <a:off x="531086" y="1196734"/>
            <a:ext cx="11651232" cy="523220"/>
          </a:xfrm>
          <a:prstGeom prst="rect">
            <a:avLst/>
          </a:prstGeom>
          <a:solidFill>
            <a:schemeClr val="tx1">
              <a:lumMod val="50000"/>
              <a:lumOff val="50000"/>
            </a:schemeClr>
          </a:solidFill>
        </p:spPr>
        <p:txBody>
          <a:bodyPr wrap="square">
            <a:spAutoFit/>
          </a:bodyPr>
          <a:lstStyle/>
          <a:p>
            <a:pPr lvl="0">
              <a:defRPr/>
            </a:pPr>
            <a:r>
              <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rPr>
              <a:t>思考一：下面四幅图分别说明公民享有什么权利？这些权利是如何实现的？</a:t>
            </a:r>
            <a:endPar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16" name="文本框 15"/>
          <p:cNvSpPr txBox="1"/>
          <p:nvPr/>
        </p:nvSpPr>
        <p:spPr>
          <a:xfrm>
            <a:off x="531721" y="4499285"/>
            <a:ext cx="11129828" cy="830997"/>
          </a:xfrm>
          <a:prstGeom prst="rect">
            <a:avLst/>
          </a:prstGeom>
          <a:noFill/>
        </p:spPr>
        <p:txBody>
          <a:bodyPr wrap="square">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提示：说明了公民享有受教育权、物质帮助权、文化权利、经济权利。这些权利是靠国家的保障实现的，国家尊重和保障人权。</a:t>
            </a:r>
            <a:endParaRPr lang="zh-CN" altLang="en-US" sz="2400" dirty="0"/>
          </a:p>
        </p:txBody>
      </p:sp>
      <p:sp>
        <p:nvSpPr>
          <p:cNvPr id="2" name="文本框 1"/>
          <p:cNvSpPr txBox="1"/>
          <p:nvPr/>
        </p:nvSpPr>
        <p:spPr>
          <a:xfrm>
            <a:off x="571726" y="5538145"/>
            <a:ext cx="11129828" cy="829945"/>
          </a:xfrm>
          <a:prstGeom prst="rect">
            <a:avLst/>
          </a:prstGeom>
          <a:noFill/>
        </p:spPr>
        <p:txBody>
          <a:bodyPr wrap="square">
            <a:spAutoFit/>
          </a:bodyPr>
          <a:p>
            <a:r>
              <a:rPr lang="zh-CN" altLang="en-US" sz="2400" dirty="0"/>
              <a:t>思考：你还知道人权的其他内容吗？</a:t>
            </a:r>
            <a:endParaRPr lang="zh-CN" altLang="en-US" sz="2400" dirty="0"/>
          </a:p>
          <a:p>
            <a:r>
              <a:rPr lang="zh-CN" altLang="en-US" sz="2400" dirty="0"/>
              <a:t>  扶贫、低保制度、养老保险制度、医疗保险制度</a:t>
            </a:r>
            <a:endParaRPr lang="zh-CN" altLang="en-US" sz="2400" dirty="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linds(horizontal)">
                                      <p:cBhvr>
                                        <p:cTn id="35" dur="500"/>
                                        <p:tgtEl>
                                          <p:spTgt spid="10"/>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blinds(horizontal)">
                                      <p:cBhvr>
                                        <p:cTn id="38" dur="500"/>
                                        <p:tgtEl>
                                          <p:spTgt spid="1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 calcmode="lin" valueType="num">
                                      <p:cBhvr additive="base">
                                        <p:cTn id="46" dur="500" fill="hold"/>
                                        <p:tgtEl>
                                          <p:spTgt spid="16"/>
                                        </p:tgtEl>
                                        <p:attrNameLst>
                                          <p:attrName>ppt_x</p:attrName>
                                        </p:attrNameLst>
                                      </p:cBhvr>
                                      <p:tavLst>
                                        <p:tav tm="0">
                                          <p:val>
                                            <p:strVal val="#ppt_x"/>
                                          </p:val>
                                        </p:tav>
                                        <p:tav tm="100000">
                                          <p:val>
                                            <p:strVal val="#ppt_x"/>
                                          </p:val>
                                        </p:tav>
                                      </p:tavLst>
                                    </p:anim>
                                    <p:anim calcmode="lin" valueType="num">
                                      <p:cBhvr additive="base">
                                        <p:cTn id="4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 calcmode="lin" valueType="num">
                                      <p:cBhvr additive="base">
                                        <p:cTn id="52" dur="500" fill="hold"/>
                                        <p:tgtEl>
                                          <p:spTgt spid="2"/>
                                        </p:tgtEl>
                                        <p:attrNameLst>
                                          <p:attrName>ppt_x</p:attrName>
                                        </p:attrNameLst>
                                      </p:cBhvr>
                                      <p:tavLst>
                                        <p:tav tm="0">
                                          <p:val>
                                            <p:strVal val="#ppt_x"/>
                                          </p:val>
                                        </p:tav>
                                        <p:tav tm="100000">
                                          <p:val>
                                            <p:strVal val="#ppt_x"/>
                                          </p:val>
                                        </p:tav>
                                      </p:tavLst>
                                    </p:anim>
                                    <p:anim calcmode="lin" valueType="num">
                                      <p:cBhvr additive="base">
                                        <p:cTn id="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4" grpId="0" animBg="1"/>
      <p:bldP spid="16"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7164705" y="1657350"/>
            <a:ext cx="4271010" cy="1814830"/>
          </a:xfrm>
          <a:prstGeom prst="rect">
            <a:avLst/>
          </a:prstGeom>
          <a:solidFill>
            <a:schemeClr val="tx1">
              <a:lumMod val="50000"/>
              <a:lumOff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结合视频思考：国家为什么大力开展扶贫工作？由此可见，人权的实质内容和目标 是什么？</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pic>
        <p:nvPicPr>
          <p:cNvPr id="5" name="图片 4">
            <a:hlinkClick r:id="rId1" action="ppaction://hlinkfile"/>
          </p:cNvPr>
          <p:cNvPicPr>
            <a:picLocks noChangeAspect="1"/>
          </p:cNvPicPr>
          <p:nvPr/>
        </p:nvPicPr>
        <p:blipFill rotWithShape="1">
          <a:blip r:embed="rId2"/>
          <a:srcRect l="16179" r="15608"/>
          <a:stretch>
            <a:fillRect/>
          </a:stretch>
        </p:blipFill>
        <p:spPr>
          <a:xfrm>
            <a:off x="715645" y="1392555"/>
            <a:ext cx="6362065" cy="4818380"/>
          </a:xfrm>
          <a:prstGeom prst="rect">
            <a:avLst/>
          </a:prstGeom>
        </p:spPr>
      </p:pic>
      <p:sp>
        <p:nvSpPr>
          <p:cNvPr id="21" name="文本框 20"/>
          <p:cNvSpPr txBox="1"/>
          <p:nvPr/>
        </p:nvSpPr>
        <p:spPr>
          <a:xfrm>
            <a:off x="904635" y="623612"/>
            <a:ext cx="11094555" cy="768350"/>
          </a:xfrm>
          <a:prstGeom prst="rect">
            <a:avLst/>
          </a:prstGeom>
          <a:noFill/>
        </p:spPr>
        <p:txBody>
          <a:bodyPr wrap="square">
            <a:spAutoFit/>
          </a:bodyPr>
          <a:lstStyle/>
          <a:p>
            <a:r>
              <a:rPr lang="en-US" altLang="zh-CN" sz="2400" b="1" dirty="0">
                <a:solidFill>
                  <a:srgbClr val="000000"/>
                </a:solidFill>
                <a:latin typeface="微软雅黑" panose="020B0503020204020204" pitchFamily="34" charset="-122"/>
                <a:ea typeface="微软雅黑" panose="020B0503020204020204" pitchFamily="34" charset="-122"/>
              </a:rPr>
              <a:t>    </a:t>
            </a:r>
            <a:r>
              <a:rPr lang="en-US" altLang="zh-CN" sz="2000" b="1" dirty="0">
                <a:solidFill>
                  <a:srgbClr val="000000"/>
                </a:solidFill>
                <a:latin typeface="微软雅黑" panose="020B0503020204020204" pitchFamily="34" charset="-122"/>
                <a:ea typeface="微软雅黑" panose="020B0503020204020204" pitchFamily="34" charset="-122"/>
              </a:rPr>
              <a:t>2020</a:t>
            </a:r>
            <a:r>
              <a:rPr lang="zh-CN" altLang="en-US" sz="2000" b="1" dirty="0">
                <a:solidFill>
                  <a:srgbClr val="000000"/>
                </a:solidFill>
                <a:latin typeface="微软雅黑" panose="020B0503020204020204" pitchFamily="34" charset="-122"/>
                <a:ea typeface="微软雅黑" panose="020B0503020204020204" pitchFamily="34" charset="-122"/>
              </a:rPr>
              <a:t>年</a:t>
            </a:r>
            <a:r>
              <a:rPr lang="en-US" altLang="zh-CN" sz="2000" b="1" dirty="0">
                <a:solidFill>
                  <a:srgbClr val="000000"/>
                </a:solidFill>
                <a:latin typeface="微软雅黑" panose="020B0503020204020204" pitchFamily="34" charset="-122"/>
                <a:ea typeface="微软雅黑" panose="020B0503020204020204" pitchFamily="34" charset="-122"/>
              </a:rPr>
              <a:t>11</a:t>
            </a:r>
            <a:r>
              <a:rPr lang="zh-CN" altLang="en-US" sz="2000" b="1" dirty="0">
                <a:solidFill>
                  <a:srgbClr val="000000"/>
                </a:solidFill>
                <a:latin typeface="微软雅黑" panose="020B0503020204020204" pitchFamily="34" charset="-122"/>
                <a:ea typeface="微软雅黑" panose="020B0503020204020204" pitchFamily="34" charset="-122"/>
              </a:rPr>
              <a:t>月</a:t>
            </a:r>
            <a:r>
              <a:rPr lang="en-US" altLang="zh-CN" sz="2000" b="1" dirty="0">
                <a:solidFill>
                  <a:srgbClr val="000000"/>
                </a:solidFill>
                <a:latin typeface="微软雅黑" panose="020B0503020204020204" pitchFamily="34" charset="-122"/>
                <a:ea typeface="微软雅黑" panose="020B0503020204020204" pitchFamily="34" charset="-122"/>
              </a:rPr>
              <a:t>23</a:t>
            </a:r>
            <a:r>
              <a:rPr lang="zh-CN" altLang="en-US" sz="2000" b="1" dirty="0">
                <a:solidFill>
                  <a:srgbClr val="000000"/>
                </a:solidFill>
                <a:latin typeface="微软雅黑" panose="020B0503020204020204" pitchFamily="34" charset="-122"/>
                <a:ea typeface="微软雅黑" panose="020B0503020204020204" pitchFamily="34" charset="-122"/>
              </a:rPr>
              <a:t>日下午，贵州最后</a:t>
            </a:r>
            <a:r>
              <a:rPr lang="en-US" altLang="zh-CN" sz="2000" b="1" dirty="0">
                <a:solidFill>
                  <a:srgbClr val="000000"/>
                </a:solidFill>
                <a:latin typeface="微软雅黑" panose="020B0503020204020204" pitchFamily="34" charset="-122"/>
                <a:ea typeface="微软雅黑" panose="020B0503020204020204" pitchFamily="34" charset="-122"/>
              </a:rPr>
              <a:t>9</a:t>
            </a:r>
            <a:r>
              <a:rPr lang="zh-CN" altLang="en-US" sz="2000" b="1" dirty="0">
                <a:solidFill>
                  <a:srgbClr val="000000"/>
                </a:solidFill>
                <a:latin typeface="微软雅黑" panose="020B0503020204020204" pitchFamily="34" charset="-122"/>
                <a:ea typeface="微软雅黑" panose="020B0503020204020204" pitchFamily="34" charset="-122"/>
              </a:rPr>
              <a:t>个贫困县摘帽，标志</a:t>
            </a:r>
            <a:r>
              <a:rPr lang="zh-CN" altLang="en-US" sz="2000" b="1" dirty="0">
                <a:solidFill>
                  <a:srgbClr val="FF0000"/>
                </a:solidFill>
                <a:latin typeface="微软雅黑" panose="020B0503020204020204" pitchFamily="34" charset="-122"/>
                <a:ea typeface="微软雅黑" panose="020B0503020204020204" pitchFamily="34" charset="-122"/>
              </a:rPr>
              <a:t>全国</a:t>
            </a:r>
            <a:r>
              <a:rPr lang="en-US" altLang="zh-CN" sz="2000" b="1" dirty="0">
                <a:solidFill>
                  <a:srgbClr val="FF0000"/>
                </a:solidFill>
                <a:latin typeface="微软雅黑" panose="020B0503020204020204" pitchFamily="34" charset="-122"/>
                <a:ea typeface="微软雅黑" panose="020B0503020204020204" pitchFamily="34" charset="-122"/>
              </a:rPr>
              <a:t>832</a:t>
            </a:r>
            <a:r>
              <a:rPr lang="zh-CN" altLang="en-US" sz="2000" b="1" dirty="0">
                <a:solidFill>
                  <a:srgbClr val="FF0000"/>
                </a:solidFill>
                <a:latin typeface="微软雅黑" panose="020B0503020204020204" pitchFamily="34" charset="-122"/>
                <a:ea typeface="微软雅黑" panose="020B0503020204020204" pitchFamily="34" charset="-122"/>
              </a:rPr>
              <a:t>个贫困县全部脱贫</a:t>
            </a:r>
            <a:r>
              <a:rPr lang="zh-CN" altLang="en-US" sz="2000" b="1" dirty="0">
                <a:solidFill>
                  <a:srgbClr val="000000"/>
                </a:solidFill>
                <a:latin typeface="微软雅黑" panose="020B0503020204020204" pitchFamily="34" charset="-122"/>
                <a:ea typeface="微软雅黑" panose="020B0503020204020204" pitchFamily="34" charset="-122"/>
              </a:rPr>
              <a:t>。正是无数可敬的基层工作者的心血汇聚起来，才让这场史无前例的脱贫攻坚战取得了举世瞩目的辉煌成就。</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22" name="文本框 12"/>
          <p:cNvSpPr txBox="1"/>
          <p:nvPr/>
        </p:nvSpPr>
        <p:spPr>
          <a:xfrm>
            <a:off x="1179322" y="217494"/>
            <a:ext cx="8990972" cy="484902"/>
          </a:xfrm>
          <a:prstGeom prst="rect">
            <a:avLst/>
          </a:prstGeom>
          <a:noFill/>
          <a:ln w="9525">
            <a:noFill/>
          </a:ln>
        </p:spPr>
        <p:txBody>
          <a:bodyPr wrap="square" lIns="53492" tIns="26746" rIns="53492" bIns="26746">
            <a:spAutoFit/>
          </a:bodyPr>
          <a:lstStyle/>
          <a:p>
            <a:pPr algn="ctr" defTabSz="713105">
              <a:defRPr/>
            </a:pPr>
            <a:r>
              <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中国人权事业进步的最显著标志。</a:t>
            </a:r>
            <a:endParaRPr lang="zh-CN" altLang="en-US" sz="28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4" name="文本框 23"/>
          <p:cNvSpPr txBox="1"/>
          <p:nvPr/>
        </p:nvSpPr>
        <p:spPr>
          <a:xfrm>
            <a:off x="7227570" y="3564890"/>
            <a:ext cx="4430395" cy="2330450"/>
          </a:xfrm>
          <a:prstGeom prst="rect">
            <a:avLst/>
          </a:prstGeom>
          <a:noFill/>
        </p:spPr>
        <p:txBody>
          <a:bodyPr wrap="square">
            <a:spAutoFit/>
          </a:bodyPr>
          <a:lstStyle/>
          <a:p>
            <a:pPr marL="0" marR="0" lvl="0" indent="0">
              <a:lnSpc>
                <a:spcPct val="130000"/>
              </a:lnSpc>
            </a:pPr>
            <a:r>
              <a:rPr lang="en-US" altLang="zh-CN" sz="2800" b="1" dirty="0">
                <a:solidFill>
                  <a:srgbClr val="FF0000"/>
                </a:solidFill>
                <a:latin typeface="微软雅黑" panose="020B0503020204020204" pitchFamily="34" charset="-122"/>
                <a:ea typeface="微软雅黑" panose="020B0503020204020204" pitchFamily="34" charset="-122"/>
              </a:rPr>
              <a:t>    </a:t>
            </a:r>
            <a:r>
              <a:rPr lang="zh-CN" altLang="en-US" sz="2800" b="1" dirty="0">
                <a:solidFill>
                  <a:srgbClr val="FF0000"/>
                </a:solidFill>
                <a:latin typeface="微软雅黑" panose="020B0503020204020204" pitchFamily="34" charset="-122"/>
                <a:ea typeface="微软雅黑" panose="020B0503020204020204" pitchFamily="34" charset="-122"/>
              </a:rPr>
              <a:t>人权的</a:t>
            </a:r>
            <a:r>
              <a:rPr lang="zh-CN" altLang="en-US" sz="2800" b="1" dirty="0">
                <a:solidFill>
                  <a:schemeClr val="tx1"/>
                </a:solidFill>
                <a:latin typeface="微软雅黑" panose="020B0503020204020204" pitchFamily="34" charset="-122"/>
                <a:ea typeface="微软雅黑" panose="020B0503020204020204" pitchFamily="34" charset="-122"/>
              </a:rPr>
              <a:t>实质内容</a:t>
            </a:r>
            <a:r>
              <a:rPr lang="zh-CN" altLang="en-US" sz="2800" b="1" dirty="0">
                <a:solidFill>
                  <a:srgbClr val="FF0000"/>
                </a:solidFill>
                <a:latin typeface="微软雅黑" panose="020B0503020204020204" pitchFamily="34" charset="-122"/>
                <a:ea typeface="微软雅黑" panose="020B0503020204020204" pitchFamily="34" charset="-122"/>
              </a:rPr>
              <a:t>和</a:t>
            </a:r>
            <a:r>
              <a:rPr lang="zh-CN" altLang="en-US" sz="2800" b="1" dirty="0">
                <a:solidFill>
                  <a:schemeClr val="tx1"/>
                </a:solidFill>
                <a:latin typeface="微软雅黑" panose="020B0503020204020204" pitchFamily="34" charset="-122"/>
                <a:ea typeface="微软雅黑" panose="020B0503020204020204" pitchFamily="34" charset="-122"/>
              </a:rPr>
              <a:t>目标</a:t>
            </a:r>
            <a:r>
              <a:rPr lang="zh-CN" altLang="en-US" sz="2800" b="1" dirty="0">
                <a:solidFill>
                  <a:srgbClr val="FF0000"/>
                </a:solidFill>
                <a:latin typeface="微软雅黑" panose="020B0503020204020204" pitchFamily="34" charset="-122"/>
                <a:ea typeface="微软雅黑" panose="020B0503020204020204" pitchFamily="34" charset="-122"/>
              </a:rPr>
              <a:t>是人的自由、平等的生存和发展，</a:t>
            </a:r>
            <a:r>
              <a:rPr lang="zh-CN" altLang="en-US" sz="2800" b="1" dirty="0">
                <a:solidFill>
                  <a:srgbClr val="0070C0"/>
                </a:solidFill>
                <a:latin typeface="微软雅黑" panose="020B0503020204020204" pitchFamily="34" charset="-122"/>
                <a:ea typeface="微软雅黑" panose="020B0503020204020204" pitchFamily="34" charset="-122"/>
              </a:rPr>
              <a:t>开展扶贫工作就是在尊重和保障人权；</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同侧圆角矩形 34"/>
          <p:cNvSpPr/>
          <p:nvPr/>
        </p:nvSpPr>
        <p:spPr>
          <a:xfrm rot="5400000">
            <a:off x="1750219" y="-1605756"/>
            <a:ext cx="619125" cy="4167188"/>
          </a:xfrm>
          <a:prstGeom prst="round2SameRect">
            <a:avLst>
              <a:gd name="adj1" fmla="val 11545"/>
              <a:gd name="adj2" fmla="val 0"/>
            </a:avLst>
          </a:prstGeom>
          <a:gradFill>
            <a:gsLst>
              <a:gs pos="0">
                <a:srgbClr val="E30000"/>
              </a:gs>
              <a:gs pos="100000">
                <a:srgbClr val="76030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2226" name="文本框 39"/>
          <p:cNvSpPr txBox="1"/>
          <p:nvPr/>
        </p:nvSpPr>
        <p:spPr>
          <a:xfrm>
            <a:off x="-53975" y="187325"/>
            <a:ext cx="4197350" cy="523875"/>
          </a:xfrm>
          <a:prstGeom prst="rect">
            <a:avLst/>
          </a:prstGeom>
          <a:noFill/>
          <a:ln w="9525">
            <a:noFill/>
          </a:ln>
        </p:spPr>
        <p:txBody>
          <a:bodyPr anchor="t">
            <a:spAutoFit/>
          </a:bodyPr>
          <a:p>
            <a:r>
              <a:rPr lang="zh-CN" altLang="en-US" sz="2800" b="1" dirty="0">
                <a:solidFill>
                  <a:schemeClr val="bg1"/>
                </a:solidFill>
                <a:latin typeface="黑体" panose="02010609060101010101" charset="-122"/>
                <a:ea typeface="黑体" panose="02010609060101010101" charset="-122"/>
              </a:rPr>
              <a:t> </a:t>
            </a:r>
            <a:r>
              <a:rPr lang="en-US" altLang="zh-CN" sz="2800" b="1" dirty="0">
                <a:solidFill>
                  <a:schemeClr val="bg1"/>
                </a:solidFill>
                <a:latin typeface="黑体" panose="02010609060101010101" charset="-122"/>
                <a:ea typeface="黑体" panose="02010609060101010101" charset="-122"/>
              </a:rPr>
              <a:t>03 </a:t>
            </a:r>
            <a:r>
              <a:rPr lang="zh-CN" altLang="en-US" sz="2800" b="1" dirty="0">
                <a:solidFill>
                  <a:schemeClr val="bg1"/>
                </a:solidFill>
                <a:latin typeface="黑体" panose="02010609060101010101" charset="-122"/>
                <a:ea typeface="黑体" panose="02010609060101010101" charset="-122"/>
              </a:rPr>
              <a:t>国家尊重和保障人权</a:t>
            </a:r>
            <a:endParaRPr lang="zh-CN" altLang="en-US" sz="2800" b="1" dirty="0">
              <a:solidFill>
                <a:schemeClr val="bg1"/>
              </a:solidFill>
              <a:latin typeface="黑体" panose="02010609060101010101" charset="-122"/>
              <a:ea typeface="黑体" panose="02010609060101010101" charset="-122"/>
            </a:endParaRPr>
          </a:p>
        </p:txBody>
      </p:sp>
      <p:grpSp>
        <p:nvGrpSpPr>
          <p:cNvPr id="52227" name="组合 6"/>
          <p:cNvGrpSpPr/>
          <p:nvPr/>
        </p:nvGrpSpPr>
        <p:grpSpPr>
          <a:xfrm>
            <a:off x="539750" y="336550"/>
            <a:ext cx="11779250" cy="0"/>
            <a:chOff x="503625" y="726011"/>
            <a:chExt cx="11780723" cy="0"/>
          </a:xfrm>
        </p:grpSpPr>
        <p:cxnSp>
          <p:nvCxnSpPr>
            <p:cNvPr id="20" name="直接连接符 19"/>
            <p:cNvCxnSpPr/>
            <p:nvPr/>
          </p:nvCxnSpPr>
          <p:spPr>
            <a:xfrm>
              <a:off x="503625" y="2147483647"/>
              <a:ext cx="395178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直接连接符 20"/>
            <p:cNvCxnSpPr/>
            <p:nvPr/>
          </p:nvCxnSpPr>
          <p:spPr>
            <a:xfrm>
              <a:off x="8332567" y="2147483647"/>
              <a:ext cx="3951781"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52230" name="文本框 2"/>
          <p:cNvSpPr txBox="1"/>
          <p:nvPr/>
        </p:nvSpPr>
        <p:spPr>
          <a:xfrm>
            <a:off x="7494588" y="2241550"/>
            <a:ext cx="4246562" cy="3169285"/>
          </a:xfrm>
          <a:prstGeom prst="rect">
            <a:avLst/>
          </a:prstGeom>
          <a:noFill/>
          <a:ln w="9525">
            <a:noFill/>
          </a:ln>
        </p:spPr>
        <p:txBody>
          <a:bodyPr anchor="t">
            <a:spAutoFit/>
          </a:bodyPr>
          <a:p>
            <a:pPr eaLnBrk="0" hangingPunct="0">
              <a:lnSpc>
                <a:spcPts val="4000"/>
              </a:lnSpc>
            </a:pPr>
            <a:r>
              <a:rPr lang="en-US" altLang="zh-CN" sz="2800" dirty="0">
                <a:latin typeface="楷体" panose="02010609060101010101" pitchFamily="49" charset="-122"/>
                <a:ea typeface="楷体" panose="02010609060101010101" pitchFamily="49" charset="-122"/>
              </a:rPr>
              <a:t>   </a:t>
            </a:r>
            <a:r>
              <a:rPr lang="en-US" altLang="zh-CN" sz="2800" b="1" dirty="0">
                <a:latin typeface="楷体" panose="02010609060101010101" pitchFamily="49" charset="-122"/>
                <a:ea typeface="楷体" panose="02010609060101010101" pitchFamily="49" charset="-122"/>
              </a:rPr>
              <a:t> 2004</a:t>
            </a:r>
            <a:r>
              <a:rPr lang="zh-CN" altLang="en-US" sz="2800" b="1" dirty="0">
                <a:latin typeface="楷体" panose="02010609060101010101" pitchFamily="49" charset="-122"/>
                <a:ea typeface="楷体" panose="02010609060101010101" pitchFamily="49" charset="-122"/>
              </a:rPr>
              <a:t>年</a:t>
            </a:r>
            <a:r>
              <a:rPr lang="en-US" altLang="zh-CN" sz="2800" b="1" dirty="0">
                <a:latin typeface="楷体" panose="02010609060101010101" pitchFamily="49" charset="-122"/>
                <a:ea typeface="楷体" panose="02010609060101010101" pitchFamily="49" charset="-122"/>
              </a:rPr>
              <a:t>3</a:t>
            </a:r>
            <a:r>
              <a:rPr lang="zh-CN" altLang="en-US" sz="2800" b="1" dirty="0">
                <a:latin typeface="楷体" panose="02010609060101010101" pitchFamily="49" charset="-122"/>
                <a:ea typeface="楷体" panose="02010609060101010101" pitchFamily="49" charset="-122"/>
              </a:rPr>
              <a:t>月</a:t>
            </a:r>
            <a:r>
              <a:rPr lang="en-US" altLang="zh-CN" sz="2800" b="1" dirty="0">
                <a:latin typeface="楷体" panose="02010609060101010101" pitchFamily="49" charset="-122"/>
                <a:ea typeface="楷体" panose="02010609060101010101" pitchFamily="49" charset="-122"/>
              </a:rPr>
              <a:t>14</a:t>
            </a:r>
            <a:r>
              <a:rPr lang="zh-CN" altLang="en-US" sz="2800" b="1" dirty="0">
                <a:latin typeface="楷体" panose="02010609060101010101" pitchFamily="49" charset="-122"/>
                <a:ea typeface="楷体" panose="02010609060101010101" pitchFamily="49" charset="-122"/>
              </a:rPr>
              <a:t>日，十届全国人大第二次会议通过宪法修正案，将“国家尊重和保障人权”写入宪法。</a:t>
            </a:r>
            <a:r>
              <a:rPr lang="zh-CN" altLang="en-US" sz="2800" b="1" dirty="0">
                <a:solidFill>
                  <a:srgbClr val="FF0000"/>
                </a:solidFill>
                <a:latin typeface="楷体" panose="02010609060101010101" pitchFamily="49" charset="-122"/>
                <a:ea typeface="楷体" panose="02010609060101010101" pitchFamily="49" charset="-122"/>
              </a:rPr>
              <a:t>尊重和保障人权成为我国的宪法原则。</a:t>
            </a:r>
            <a:endParaRPr lang="zh-CN" altLang="en-US" sz="2800" b="1" dirty="0">
              <a:solidFill>
                <a:srgbClr val="FF0000"/>
              </a:solidFill>
              <a:latin typeface="楷体" panose="02010609060101010101" pitchFamily="49" charset="-122"/>
              <a:ea typeface="楷体" panose="02010609060101010101" pitchFamily="49" charset="-122"/>
            </a:endParaRPr>
          </a:p>
        </p:txBody>
      </p:sp>
      <p:pic>
        <p:nvPicPr>
          <p:cNvPr id="52231" name="图片 4"/>
          <p:cNvPicPr>
            <a:picLocks noChangeAspect="1"/>
          </p:cNvPicPr>
          <p:nvPr/>
        </p:nvPicPr>
        <p:blipFill>
          <a:blip r:embed="rId1"/>
          <a:stretch>
            <a:fillRect/>
          </a:stretch>
        </p:blipFill>
        <p:spPr>
          <a:xfrm>
            <a:off x="450850" y="1573213"/>
            <a:ext cx="6773863" cy="4440237"/>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同侧圆角矩形 34"/>
          <p:cNvSpPr/>
          <p:nvPr/>
        </p:nvSpPr>
        <p:spPr>
          <a:xfrm rot="5400000">
            <a:off x="1750219" y="-1605756"/>
            <a:ext cx="619125" cy="4167188"/>
          </a:xfrm>
          <a:prstGeom prst="round2SameRect">
            <a:avLst>
              <a:gd name="adj1" fmla="val 11545"/>
              <a:gd name="adj2" fmla="val 0"/>
            </a:avLst>
          </a:prstGeom>
          <a:gradFill>
            <a:gsLst>
              <a:gs pos="0">
                <a:srgbClr val="E30000"/>
              </a:gs>
              <a:gs pos="100000">
                <a:srgbClr val="76030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5298" name="文本框 39"/>
          <p:cNvSpPr txBox="1"/>
          <p:nvPr/>
        </p:nvSpPr>
        <p:spPr>
          <a:xfrm>
            <a:off x="-53975" y="187325"/>
            <a:ext cx="4197350" cy="523875"/>
          </a:xfrm>
          <a:prstGeom prst="rect">
            <a:avLst/>
          </a:prstGeom>
          <a:noFill/>
          <a:ln w="9525">
            <a:noFill/>
          </a:ln>
        </p:spPr>
        <p:txBody>
          <a:bodyPr anchor="t">
            <a:spAutoFit/>
          </a:bodyPr>
          <a:p>
            <a:r>
              <a:rPr lang="zh-CN" altLang="en-US" sz="2800" b="1" dirty="0">
                <a:solidFill>
                  <a:schemeClr val="bg1"/>
                </a:solidFill>
                <a:latin typeface="黑体" panose="02010609060101010101" charset="-122"/>
                <a:ea typeface="黑体" panose="02010609060101010101" charset="-122"/>
              </a:rPr>
              <a:t> </a:t>
            </a:r>
            <a:r>
              <a:rPr lang="en-US" altLang="zh-CN" sz="2800" b="1" dirty="0">
                <a:solidFill>
                  <a:schemeClr val="bg1"/>
                </a:solidFill>
                <a:latin typeface="黑体" panose="02010609060101010101" charset="-122"/>
                <a:ea typeface="黑体" panose="02010609060101010101" charset="-122"/>
              </a:rPr>
              <a:t>03 </a:t>
            </a:r>
            <a:r>
              <a:rPr lang="zh-CN" altLang="en-US" sz="2800" b="1" dirty="0">
                <a:solidFill>
                  <a:schemeClr val="bg1"/>
                </a:solidFill>
                <a:latin typeface="黑体" panose="02010609060101010101" charset="-122"/>
                <a:ea typeface="黑体" panose="02010609060101010101" charset="-122"/>
              </a:rPr>
              <a:t>国家尊重和保障人权</a:t>
            </a:r>
            <a:endParaRPr lang="zh-CN" altLang="en-US" sz="2800" b="1" dirty="0">
              <a:solidFill>
                <a:schemeClr val="bg1"/>
              </a:solidFill>
              <a:latin typeface="黑体" panose="02010609060101010101" charset="-122"/>
              <a:ea typeface="黑体" panose="02010609060101010101" charset="-122"/>
            </a:endParaRPr>
          </a:p>
        </p:txBody>
      </p:sp>
      <p:grpSp>
        <p:nvGrpSpPr>
          <p:cNvPr id="55299" name="组合 6"/>
          <p:cNvGrpSpPr/>
          <p:nvPr/>
        </p:nvGrpSpPr>
        <p:grpSpPr>
          <a:xfrm>
            <a:off x="539750" y="336550"/>
            <a:ext cx="11779250" cy="0"/>
            <a:chOff x="503625" y="726011"/>
            <a:chExt cx="11780723" cy="0"/>
          </a:xfrm>
        </p:grpSpPr>
        <p:cxnSp>
          <p:nvCxnSpPr>
            <p:cNvPr id="20" name="直接连接符 19"/>
            <p:cNvCxnSpPr/>
            <p:nvPr/>
          </p:nvCxnSpPr>
          <p:spPr>
            <a:xfrm>
              <a:off x="503625" y="2147483647"/>
              <a:ext cx="395178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直接连接符 20"/>
            <p:cNvCxnSpPr/>
            <p:nvPr/>
          </p:nvCxnSpPr>
          <p:spPr>
            <a:xfrm>
              <a:off x="8332567" y="2147483647"/>
              <a:ext cx="3951781" cy="0"/>
            </a:xfrm>
            <a:prstGeom prst="line">
              <a:avLst/>
            </a:prstGeom>
          </p:spPr>
          <p:style>
            <a:lnRef idx="1">
              <a:schemeClr val="accent5"/>
            </a:lnRef>
            <a:fillRef idx="0">
              <a:schemeClr val="accent5"/>
            </a:fillRef>
            <a:effectRef idx="0">
              <a:schemeClr val="accent5"/>
            </a:effectRef>
            <a:fontRef idx="minor">
              <a:schemeClr val="tx1"/>
            </a:fontRef>
          </p:style>
        </p:cxnSp>
      </p:grpSp>
      <p:pic>
        <p:nvPicPr>
          <p:cNvPr id="2" name="国新办发表《新中国人权事业发展70年》白皮书">
            <a:hlinkClick r:id="" action="ppaction://media"/>
          </p:cNvPr>
          <p:cNvPicPr>
            <a:picLocks noRot="1" noChangeAspect="1"/>
          </p:cNvPicPr>
          <p:nvPr>
            <a:videoFile r:link="rId1"/>
            <p:extLst>
              <p:ext uri="{DAA4B4D4-6D71-4841-9C94-3DE7FCFB9230}">
                <p14:media xmlns:p14="http://schemas.microsoft.com/office/powerpoint/2010/main" r:link="rId2"/>
              </p:ext>
            </p:extLst>
          </p:nvPr>
        </p:nvPicPr>
        <p:blipFill>
          <a:blip r:embed="rId3"/>
          <a:stretch>
            <a:fillRect/>
          </a:stretch>
        </p:blipFill>
        <p:spPr>
          <a:xfrm>
            <a:off x="336550" y="1206500"/>
            <a:ext cx="5111750" cy="3440113"/>
          </a:xfrm>
          <a:prstGeom prst="rect">
            <a:avLst/>
          </a:prstGeom>
          <a:noFill/>
          <a:ln w="9525">
            <a:noFill/>
          </a:ln>
        </p:spPr>
      </p:pic>
      <p:sp>
        <p:nvSpPr>
          <p:cNvPr id="3" name="矩形 2"/>
          <p:cNvSpPr/>
          <p:nvPr/>
        </p:nvSpPr>
        <p:spPr>
          <a:xfrm>
            <a:off x="857250" y="5681663"/>
            <a:ext cx="4699000" cy="58420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rPr>
              <a:t>广泛性、公平性、真实性</a:t>
            </a:r>
            <a:endPar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endParaRPr>
          </a:p>
        </p:txBody>
      </p:sp>
      <p:sp>
        <p:nvSpPr>
          <p:cNvPr id="10" name="矩形 9"/>
          <p:cNvSpPr/>
          <p:nvPr/>
        </p:nvSpPr>
        <p:spPr>
          <a:xfrm>
            <a:off x="1138238" y="4943475"/>
            <a:ext cx="3876675" cy="58420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mn-ea"/>
                <a:ea typeface="+mn-ea"/>
                <a:cs typeface="+mn-cs"/>
              </a:rPr>
              <a:t>我国人权的显著特点</a:t>
            </a:r>
            <a:endParaRPr kumimoji="0" lang="zh-CN" altLang="en-US" sz="3200" b="0" i="0" u="none" strike="noStrike" kern="1200" cap="none" spc="0" normalizeH="0" baseline="0" noProof="0" dirty="0">
              <a:ln w="0"/>
              <a:solidFill>
                <a:schemeClr val="tx1"/>
              </a:solidFill>
              <a:effectLst>
                <a:outerShdw blurRad="38100" dist="19050" dir="2700000" algn="tl" rotWithShape="0">
                  <a:schemeClr val="dk1">
                    <a:alpha val="40000"/>
                  </a:schemeClr>
                </a:outerShdw>
              </a:effectLst>
              <a:uLnTx/>
              <a:uFillTx/>
              <a:latin typeface="+mn-ea"/>
              <a:ea typeface="+mn-ea"/>
              <a:cs typeface="+mn-cs"/>
            </a:endParaRPr>
          </a:p>
        </p:txBody>
      </p:sp>
      <p:pic>
        <p:nvPicPr>
          <p:cNvPr id="55305" name="图片 10"/>
          <p:cNvPicPr>
            <a:picLocks noChangeAspect="1"/>
          </p:cNvPicPr>
          <p:nvPr/>
        </p:nvPicPr>
        <p:blipFill>
          <a:blip r:embed="rId4"/>
          <a:stretch>
            <a:fillRect/>
          </a:stretch>
        </p:blipFill>
        <p:spPr>
          <a:xfrm>
            <a:off x="5918200" y="1206500"/>
            <a:ext cx="5735638" cy="48879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05"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82530" y="1309586"/>
            <a:ext cx="3944742" cy="3585534"/>
          </a:xfrm>
          <a:prstGeom prst="rect">
            <a:avLst/>
          </a:prstGeom>
        </p:spPr>
      </p:pic>
      <p:sp>
        <p:nvSpPr>
          <p:cNvPr id="4" name="矩形 3"/>
          <p:cNvSpPr/>
          <p:nvPr/>
        </p:nvSpPr>
        <p:spPr>
          <a:xfrm>
            <a:off x="3968376" y="963370"/>
            <a:ext cx="7689745" cy="378565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 人民英雄纪念碑位于北京天安门广场正面镌刻着毛泽东题词</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人民英雄永垂不朽</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八个鎏金大字碑身背面是毛泽东起草、周恩来题写的碑文是：</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三年以来</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，在人民解放战争和人民革命中牺牲的人民英雄们永垂不朽!</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三十年以来</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，在人民解放战争和人民革命中牺牲的人民英雄们永垂不朽!</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由此上溯到一千八百四十年，</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rPr>
              <a:t>从那时起，为了反对内外敌人，争取民族独立和人民自由幸福，在历次斗争中牺牲的人民英雄们永垂不朽!</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等线" panose="02010600030101010101" pitchFamily="2" charset="-122"/>
              <a:sym typeface="+mn-ea"/>
            </a:endParaRPr>
          </a:p>
        </p:txBody>
      </p:sp>
      <p:sp>
        <p:nvSpPr>
          <p:cNvPr id="5" name="矩形 4"/>
          <p:cNvSpPr/>
          <p:nvPr/>
        </p:nvSpPr>
        <p:spPr>
          <a:xfrm>
            <a:off x="578191" y="4861772"/>
            <a:ext cx="5517809" cy="523220"/>
          </a:xfrm>
          <a:prstGeom prst="rect">
            <a:avLst/>
          </a:prstGeom>
          <a:solidFill>
            <a:schemeClr val="tx1">
              <a:lumMod val="50000"/>
              <a:lumOff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思考：谈谈你对碑文的理解。</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endParaRPr>
          </a:p>
        </p:txBody>
      </p:sp>
      <p:sp>
        <p:nvSpPr>
          <p:cNvPr id="8" name="文本框 7"/>
          <p:cNvSpPr txBox="1"/>
          <p:nvPr/>
        </p:nvSpPr>
        <p:spPr>
          <a:xfrm>
            <a:off x="489586" y="5451403"/>
            <a:ext cx="10940414" cy="830997"/>
          </a:xfrm>
          <a:prstGeom prst="rect">
            <a:avLst/>
          </a:prstGeom>
          <a:noFill/>
        </p:spPr>
        <p:txBody>
          <a:bodyPr wrap="square">
            <a:spAutoFit/>
          </a:bodyPr>
          <a:lstStyle/>
          <a:p>
            <a:r>
              <a:rPr lang="zh-CN" altLang="en-US" sz="2400" b="1" i="0" dirty="0">
                <a:solidFill>
                  <a:srgbClr val="333333"/>
                </a:solidFill>
                <a:effectLst/>
                <a:latin typeface="微软雅黑" panose="020B0503020204020204" pitchFamily="34" charset="-122"/>
                <a:ea typeface="微软雅黑" panose="020B0503020204020204" pitchFamily="34" charset="-122"/>
              </a:rPr>
              <a:t>提示：碑文是纪念碑的核心和灵魂，是一部中国近现代历史的浓缩，</a:t>
            </a:r>
            <a:r>
              <a:rPr lang="zh-CN" altLang="en-US" sz="2400" b="1" i="0" dirty="0">
                <a:solidFill>
                  <a:srgbClr val="FF0000"/>
                </a:solidFill>
                <a:effectLst/>
                <a:latin typeface="微软雅黑" panose="020B0503020204020204" pitchFamily="34" charset="-122"/>
                <a:ea typeface="微软雅黑" panose="020B0503020204020204" pitchFamily="34" charset="-122"/>
              </a:rPr>
              <a:t>反映了中国人民争取民族独立和自由幸福的历史</a:t>
            </a:r>
            <a:r>
              <a:rPr lang="zh-CN" altLang="en-US" sz="2400" b="1" i="0" dirty="0">
                <a:solidFill>
                  <a:srgbClr val="333333"/>
                </a:solidFill>
                <a:effectLst/>
                <a:latin typeface="微软雅黑" panose="020B0503020204020204" pitchFamily="34" charset="-122"/>
                <a:ea typeface="微软雅黑" panose="020B0503020204020204" pitchFamily="34" charset="-122"/>
              </a:rPr>
              <a:t>，是中国人民和中华民族站起来的真实记录。</a:t>
            </a:r>
            <a:endParaRPr lang="zh-CN" altLang="en-US" sz="2400" b="1" dirty="0"/>
          </a:p>
        </p:txBody>
      </p:sp>
      <p:sp>
        <p:nvSpPr>
          <p:cNvPr id="9" name="标题 1"/>
          <p:cNvSpPr txBox="1"/>
          <p:nvPr/>
        </p:nvSpPr>
        <p:spPr>
          <a:xfrm>
            <a:off x="1266342" y="332188"/>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r>
              <a:rPr lang="zh-CN" altLang="en-US" sz="4400" dirty="0">
                <a:sym typeface="Arial" panose="020B0604020202020204" pitchFamily="34" charset="0"/>
              </a:rPr>
              <a:t>新课导入</a:t>
            </a:r>
            <a:endParaRPr lang="zh-CN" altLang="en-US" sz="4400" dirty="0">
              <a:sym typeface="Arial" panose="020B060402020202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同侧圆角矩形 34"/>
          <p:cNvSpPr/>
          <p:nvPr/>
        </p:nvSpPr>
        <p:spPr>
          <a:xfrm rot="5400000">
            <a:off x="1750219" y="-1605756"/>
            <a:ext cx="619125" cy="4167188"/>
          </a:xfrm>
          <a:prstGeom prst="round2SameRect">
            <a:avLst>
              <a:gd name="adj1" fmla="val 11545"/>
              <a:gd name="adj2" fmla="val 0"/>
            </a:avLst>
          </a:prstGeom>
          <a:gradFill>
            <a:gsLst>
              <a:gs pos="0">
                <a:srgbClr val="E30000"/>
              </a:gs>
              <a:gs pos="100000">
                <a:srgbClr val="76030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6322" name="文本框 39"/>
          <p:cNvSpPr txBox="1"/>
          <p:nvPr/>
        </p:nvSpPr>
        <p:spPr>
          <a:xfrm>
            <a:off x="-53975" y="187325"/>
            <a:ext cx="4197350" cy="523875"/>
          </a:xfrm>
          <a:prstGeom prst="rect">
            <a:avLst/>
          </a:prstGeom>
          <a:noFill/>
          <a:ln w="9525">
            <a:noFill/>
          </a:ln>
        </p:spPr>
        <p:txBody>
          <a:bodyPr anchor="t">
            <a:spAutoFit/>
          </a:bodyPr>
          <a:p>
            <a:r>
              <a:rPr lang="zh-CN" altLang="en-US" sz="2800" b="1" dirty="0">
                <a:solidFill>
                  <a:schemeClr val="bg1"/>
                </a:solidFill>
                <a:latin typeface="黑体" panose="02010609060101010101" charset="-122"/>
                <a:ea typeface="黑体" panose="02010609060101010101" charset="-122"/>
              </a:rPr>
              <a:t> </a:t>
            </a:r>
            <a:r>
              <a:rPr lang="en-US" altLang="zh-CN" sz="2800" b="1" dirty="0">
                <a:solidFill>
                  <a:schemeClr val="bg1"/>
                </a:solidFill>
                <a:latin typeface="黑体" panose="02010609060101010101" charset="-122"/>
                <a:ea typeface="黑体" panose="02010609060101010101" charset="-122"/>
              </a:rPr>
              <a:t>03 </a:t>
            </a:r>
            <a:r>
              <a:rPr lang="zh-CN" altLang="en-US" sz="2800" b="1" dirty="0">
                <a:solidFill>
                  <a:schemeClr val="bg1"/>
                </a:solidFill>
                <a:latin typeface="黑体" panose="02010609060101010101" charset="-122"/>
                <a:ea typeface="黑体" panose="02010609060101010101" charset="-122"/>
              </a:rPr>
              <a:t>国家尊重和保障人权</a:t>
            </a:r>
            <a:endParaRPr lang="zh-CN" altLang="en-US" sz="2800" b="1" dirty="0">
              <a:solidFill>
                <a:schemeClr val="bg1"/>
              </a:solidFill>
              <a:latin typeface="黑体" panose="02010609060101010101" charset="-122"/>
              <a:ea typeface="黑体" panose="02010609060101010101" charset="-122"/>
            </a:endParaRPr>
          </a:p>
        </p:txBody>
      </p:sp>
      <p:grpSp>
        <p:nvGrpSpPr>
          <p:cNvPr id="56323" name="组合 6"/>
          <p:cNvGrpSpPr/>
          <p:nvPr/>
        </p:nvGrpSpPr>
        <p:grpSpPr>
          <a:xfrm>
            <a:off x="539750" y="336550"/>
            <a:ext cx="11779250" cy="0"/>
            <a:chOff x="503625" y="726011"/>
            <a:chExt cx="11780723" cy="0"/>
          </a:xfrm>
        </p:grpSpPr>
        <p:cxnSp>
          <p:nvCxnSpPr>
            <p:cNvPr id="20" name="直接连接符 19"/>
            <p:cNvCxnSpPr/>
            <p:nvPr/>
          </p:nvCxnSpPr>
          <p:spPr>
            <a:xfrm>
              <a:off x="503625" y="2147483647"/>
              <a:ext cx="395178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直接连接符 20"/>
            <p:cNvCxnSpPr/>
            <p:nvPr/>
          </p:nvCxnSpPr>
          <p:spPr>
            <a:xfrm>
              <a:off x="8332567" y="2147483647"/>
              <a:ext cx="3951781" cy="0"/>
            </a:xfrm>
            <a:prstGeom prst="line">
              <a:avLst/>
            </a:prstGeom>
          </p:spPr>
          <p:style>
            <a:lnRef idx="1">
              <a:schemeClr val="accent5"/>
            </a:lnRef>
            <a:fillRef idx="0">
              <a:schemeClr val="accent5"/>
            </a:fillRef>
            <a:effectRef idx="0">
              <a:schemeClr val="accent5"/>
            </a:effectRef>
            <a:fontRef idx="minor">
              <a:schemeClr val="tx1"/>
            </a:fontRef>
          </p:style>
        </p:cxnSp>
      </p:grpSp>
      <p:sp>
        <p:nvSpPr>
          <p:cNvPr id="7" name="六边形 6">
            <a:hlinkClick r:id="" action="ppaction://noaction"/>
          </p:cNvPr>
          <p:cNvSpPr/>
          <p:nvPr>
            <p:custDataLst>
              <p:tags r:id="rId1"/>
            </p:custDataLst>
          </p:nvPr>
        </p:nvSpPr>
        <p:spPr>
          <a:xfrm>
            <a:off x="4656138" y="3568700"/>
            <a:ext cx="2235200" cy="768350"/>
          </a:xfrm>
          <a:prstGeom prst="hexagon">
            <a:avLst>
              <a:gd name="adj" fmla="val 34603"/>
              <a:gd name="vf" fmla="val 115470"/>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anchor="ctr"/>
          <a:lstStyle/>
          <a:p>
            <a:pPr marL="0" marR="0" lvl="0" indent="0" algn="ctr" defTabSz="914400" rtl="0" eaLnBrk="0" fontAlgn="auto"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lt1"/>
                </a:solidFill>
                <a:effectLst/>
                <a:uLnTx/>
                <a:uFillTx/>
                <a:latin typeface="+mn-lt"/>
                <a:ea typeface="+mn-ea"/>
                <a:cs typeface="+mn-cs"/>
                <a:sym typeface="+mn-ea"/>
              </a:rPr>
              <a:t>广泛性</a:t>
            </a:r>
            <a:endParaRPr kumimoji="0" lang="zh-CN" altLang="en-US" sz="2800" b="1" i="0" u="none" strike="noStrike" kern="1200" cap="none" spc="0" normalizeH="0" baseline="0" noProof="0">
              <a:ln>
                <a:noFill/>
              </a:ln>
              <a:solidFill>
                <a:schemeClr val="lt1"/>
              </a:solidFill>
              <a:effectLst/>
              <a:uLnTx/>
              <a:uFillTx/>
              <a:latin typeface="+mn-lt"/>
              <a:ea typeface="+mn-ea"/>
              <a:cs typeface="+mn-cs"/>
              <a:sym typeface="+mn-ea"/>
            </a:endParaRPr>
          </a:p>
        </p:txBody>
      </p:sp>
      <p:sp>
        <p:nvSpPr>
          <p:cNvPr id="8" name="六边形 7"/>
          <p:cNvSpPr/>
          <p:nvPr>
            <p:custDataLst>
              <p:tags r:id="rId2"/>
            </p:custDataLst>
          </p:nvPr>
        </p:nvSpPr>
        <p:spPr>
          <a:xfrm>
            <a:off x="2838450" y="3381375"/>
            <a:ext cx="1747838" cy="1143000"/>
          </a:xfrm>
          <a:prstGeom prst="hexagon">
            <a:avLst>
              <a:gd name="adj" fmla="val 34603"/>
              <a:gd name="vf" fmla="val 115470"/>
            </a:avLst>
          </a:prstGeom>
          <a:solidFill>
            <a:schemeClr val="accent1">
              <a:lumMod val="40000"/>
              <a:lumOff val="6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square" anchor="ctr">
            <a:spAutoFit/>
          </a:bodyPr>
          <a:lstStyle/>
          <a:p>
            <a:pPr marL="0" marR="0" lvl="0" indent="0" algn="ctr" defTabSz="914400" rtl="0" eaLnBrk="0" fontAlgn="auto"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mn-lt"/>
                <a:ea typeface="+mn-ea"/>
                <a:cs typeface="+mn-cs"/>
                <a:sym typeface="+mn-ea"/>
              </a:rPr>
              <a:t>主体广泛</a:t>
            </a:r>
            <a:endParaRPr kumimoji="0" lang="zh-CN" altLang="en-US" sz="2800" b="1" i="0" u="none" strike="noStrike" kern="1200" cap="none" spc="0" normalizeH="0" baseline="0" noProof="0">
              <a:ln>
                <a:noFill/>
              </a:ln>
              <a:solidFill>
                <a:schemeClr val="tx1"/>
              </a:solidFill>
              <a:effectLst/>
              <a:uLnTx/>
              <a:uFillTx/>
              <a:latin typeface="+mn-lt"/>
              <a:ea typeface="+mn-ea"/>
              <a:cs typeface="+mn-cs"/>
              <a:sym typeface="+mn-ea"/>
            </a:endParaRPr>
          </a:p>
        </p:txBody>
      </p:sp>
      <p:sp>
        <p:nvSpPr>
          <p:cNvPr id="9" name="六边形 8"/>
          <p:cNvSpPr/>
          <p:nvPr>
            <p:custDataLst>
              <p:tags r:id="rId3"/>
            </p:custDataLst>
          </p:nvPr>
        </p:nvSpPr>
        <p:spPr>
          <a:xfrm>
            <a:off x="6954838" y="3381375"/>
            <a:ext cx="1725613" cy="1144588"/>
          </a:xfrm>
          <a:prstGeom prst="hexagon">
            <a:avLst>
              <a:gd name="adj" fmla="val 34603"/>
              <a:gd name="vf" fmla="val 115470"/>
            </a:avLst>
          </a:prstGeom>
          <a:solidFill>
            <a:schemeClr val="accent1">
              <a:lumMod val="40000"/>
              <a:lumOff val="60000"/>
            </a:schemeClr>
          </a:solidFill>
          <a:ln>
            <a:noFill/>
            <a:headEnd type="none" w="med" len="med"/>
            <a:tailEnd type="none" w="med" len="med"/>
          </a:ln>
        </p:spPr>
        <p:style>
          <a:lnRef idx="3">
            <a:schemeClr val="lt1"/>
          </a:lnRef>
          <a:fillRef idx="1">
            <a:schemeClr val="accent6"/>
          </a:fillRef>
          <a:effectRef idx="1">
            <a:schemeClr val="accent6"/>
          </a:effectRef>
          <a:fontRef idx="minor">
            <a:schemeClr val="lt1"/>
          </a:fontRef>
        </p:style>
        <p:txBody>
          <a:bodyPr wrap="square" anchor="ctr">
            <a:spAutoFit/>
          </a:bodyPr>
          <a:lstStyle/>
          <a:p>
            <a:pPr marL="0" marR="0" lvl="0" indent="0" algn="ctr" defTabSz="914400" rtl="0" eaLnBrk="0" fontAlgn="auto" latinLnBrk="0" hangingPunct="0">
              <a:lnSpc>
                <a:spcPct val="100000"/>
              </a:lnSpc>
              <a:spcBef>
                <a:spcPct val="0"/>
              </a:spcBef>
              <a:spcAft>
                <a:spcPct val="0"/>
              </a:spcAft>
              <a:buClrTx/>
              <a:buSzTx/>
              <a:buFontTx/>
              <a:buNone/>
              <a:defRPr/>
            </a:pPr>
            <a:r>
              <a:rPr kumimoji="0" lang="zh-CN" altLang="en-US" sz="2800" b="1" i="0" u="none" strike="noStrike" kern="1200" cap="none" spc="0" normalizeH="0" baseline="0" noProof="0">
                <a:ln>
                  <a:noFill/>
                </a:ln>
                <a:solidFill>
                  <a:schemeClr val="tx1"/>
                </a:solidFill>
                <a:effectLst/>
                <a:uLnTx/>
                <a:uFillTx/>
                <a:latin typeface="+mn-lt"/>
                <a:ea typeface="+mn-ea"/>
                <a:cs typeface="+mn-cs"/>
                <a:sym typeface="+mn-ea"/>
              </a:rPr>
              <a:t>内容广泛</a:t>
            </a:r>
            <a:endParaRPr kumimoji="0" lang="zh-CN" altLang="en-US" sz="2800" b="1" i="0" u="none" strike="noStrike" kern="1200" cap="none" spc="0" normalizeH="0" baseline="0" noProof="0">
              <a:ln>
                <a:noFill/>
              </a:ln>
              <a:solidFill>
                <a:schemeClr val="tx1"/>
              </a:solidFill>
              <a:effectLst/>
              <a:uLnTx/>
              <a:uFillTx/>
              <a:latin typeface="+mn-lt"/>
              <a:ea typeface="+mn-ea"/>
              <a:cs typeface="+mn-cs"/>
              <a:sym typeface="+mn-ea"/>
            </a:endParaRPr>
          </a:p>
        </p:txBody>
      </p:sp>
      <p:sp>
        <p:nvSpPr>
          <p:cNvPr id="10" name="矩形 9"/>
          <p:cNvSpPr/>
          <p:nvPr>
            <p:custDataLst>
              <p:tags r:id="rId4"/>
            </p:custDataLst>
          </p:nvPr>
        </p:nvSpPr>
        <p:spPr>
          <a:xfrm>
            <a:off x="8870950" y="2790825"/>
            <a:ext cx="3057525" cy="2678113"/>
          </a:xfrm>
          <a:prstGeom prst="rect">
            <a:avLst/>
          </a:prstGeom>
          <a:solidFill>
            <a:srgbClr val="FFC000"/>
          </a:solidFill>
          <a:ln w="9525">
            <a:noFill/>
          </a:ln>
        </p:spPr>
        <p:txBody>
          <a:bodyPr anchor="t">
            <a:spAutoFit/>
          </a:bodyPr>
          <a:p>
            <a:pPr eaLnBrk="0" hangingPunct="0"/>
            <a:r>
              <a:rPr lang="zh-CN" altLang="en-US" sz="2800" b="1" dirty="0">
                <a:solidFill>
                  <a:srgbClr val="000000"/>
                </a:solidFill>
                <a:latin typeface="黑体" panose="02010609060101010101" charset="-122"/>
                <a:ea typeface="黑体" panose="02010609060101010101" charset="-122"/>
              </a:rPr>
              <a:t>既包括</a:t>
            </a:r>
            <a:r>
              <a:rPr lang="zh-CN" altLang="en-US" sz="2800" b="1" dirty="0">
                <a:solidFill>
                  <a:srgbClr val="FF0000"/>
                </a:solidFill>
                <a:latin typeface="黑体" panose="02010609060101010101" charset="-122"/>
                <a:ea typeface="黑体" panose="02010609060101010101" charset="-122"/>
              </a:rPr>
              <a:t>平等权</a:t>
            </a:r>
            <a:r>
              <a:rPr lang="zh-CN" altLang="en-US" sz="2800" b="1" dirty="0">
                <a:solidFill>
                  <a:srgbClr val="000000"/>
                </a:solidFill>
                <a:latin typeface="黑体" panose="02010609060101010101" charset="-122"/>
                <a:ea typeface="黑体" panose="02010609060101010101" charset="-122"/>
              </a:rPr>
              <a:t>和</a:t>
            </a:r>
            <a:r>
              <a:rPr lang="zh-CN" altLang="en-US" sz="2800" b="1" dirty="0">
                <a:solidFill>
                  <a:srgbClr val="FF0000"/>
                </a:solidFill>
                <a:latin typeface="黑体" panose="02010609060101010101" charset="-122"/>
                <a:ea typeface="黑体" panose="02010609060101010101" charset="-122"/>
              </a:rPr>
              <a:t>人身权利、政治权利</a:t>
            </a:r>
            <a:r>
              <a:rPr lang="zh-CN" altLang="en-US" sz="2800" b="1" dirty="0">
                <a:solidFill>
                  <a:srgbClr val="000000"/>
                </a:solidFill>
                <a:latin typeface="黑体" panose="02010609060101010101" charset="-122"/>
                <a:ea typeface="黑体" panose="02010609060101010101" charset="-122"/>
              </a:rPr>
              <a:t>，也包括财产权、劳动权、受教育权等</a:t>
            </a:r>
            <a:r>
              <a:rPr lang="zh-CN" altLang="en-US" sz="2800" b="1" dirty="0">
                <a:solidFill>
                  <a:srgbClr val="FF0000"/>
                </a:solidFill>
                <a:latin typeface="黑体" panose="02010609060101010101" charset="-122"/>
                <a:ea typeface="黑体" panose="02010609060101010101" charset="-122"/>
              </a:rPr>
              <a:t>经济、社会、文化方面的权利</a:t>
            </a:r>
            <a:endParaRPr lang="zh-CN" altLang="en-US" sz="2800" dirty="0">
              <a:latin typeface="Calibri" panose="020F0502020204030204" pitchFamily="34" charset="0"/>
              <a:ea typeface="宋体" panose="02010600030101010101" pitchFamily="2" charset="-122"/>
            </a:endParaRPr>
          </a:p>
        </p:txBody>
      </p:sp>
      <p:sp>
        <p:nvSpPr>
          <p:cNvPr id="11" name="左大括号 10"/>
          <p:cNvSpPr/>
          <p:nvPr>
            <p:custDataLst>
              <p:tags r:id="rId5"/>
            </p:custDataLst>
          </p:nvPr>
        </p:nvSpPr>
        <p:spPr>
          <a:xfrm flipH="1">
            <a:off x="2155825" y="2651125"/>
            <a:ext cx="520700" cy="2578100"/>
          </a:xfrm>
          <a:prstGeom prst="leftBrace">
            <a:avLst>
              <a:gd name="adj1" fmla="val 42840"/>
              <a:gd name="adj2" fmla="val 50002"/>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12" name="TextBox 18"/>
          <p:cNvSpPr txBox="1"/>
          <p:nvPr>
            <p:custDataLst>
              <p:tags r:id="rId6"/>
            </p:custDataLst>
          </p:nvPr>
        </p:nvSpPr>
        <p:spPr>
          <a:xfrm>
            <a:off x="409575" y="2120900"/>
            <a:ext cx="1582738" cy="1200150"/>
          </a:xfrm>
          <a:prstGeom prst="rect">
            <a:avLst/>
          </a:prstGeom>
          <a:solidFill>
            <a:srgbClr val="FFC000"/>
          </a:solidFill>
          <a:ln w="9525">
            <a:noFill/>
          </a:ln>
        </p:spPr>
        <p:txBody>
          <a:bodyPr anchor="t">
            <a:spAutoFit/>
          </a:bodyPr>
          <a:p>
            <a:pPr algn="ctr" eaLnBrk="0" hangingPunct="0"/>
            <a:r>
              <a:rPr lang="zh-CN" altLang="en-US" sz="2400" b="1" dirty="0">
                <a:latin typeface="Calibri" panose="020F0502020204030204" pitchFamily="34" charset="0"/>
                <a:ea typeface="宋体" panose="02010600030101010101" pitchFamily="2" charset="-122"/>
              </a:rPr>
              <a:t>我国公民</a:t>
            </a:r>
            <a:endParaRPr lang="en-US" altLang="zh-CN" sz="2400" b="1" dirty="0">
              <a:latin typeface="Calibri" panose="020F0502020204030204" pitchFamily="34" charset="0"/>
              <a:ea typeface="宋体" panose="02010600030101010101" pitchFamily="2" charset="-122"/>
            </a:endParaRPr>
          </a:p>
          <a:p>
            <a:pPr eaLnBrk="0" hangingPunct="0"/>
            <a:endParaRPr lang="en-US" altLang="zh-CN" sz="2400" b="1" dirty="0">
              <a:latin typeface="Calibri" panose="020F0502020204030204" pitchFamily="34" charset="0"/>
              <a:ea typeface="宋体" panose="02010600030101010101" pitchFamily="2" charset="-122"/>
            </a:endParaRPr>
          </a:p>
          <a:p>
            <a:pPr algn="ctr" eaLnBrk="0" hangingPunct="0"/>
            <a:r>
              <a:rPr lang="zh-CN" altLang="en-US" sz="2400" b="1" dirty="0">
                <a:latin typeface="Calibri" panose="020F0502020204030204" pitchFamily="34" charset="0"/>
                <a:ea typeface="宋体" panose="02010600030101010101" pitchFamily="2" charset="-122"/>
              </a:rPr>
              <a:t>外国人</a:t>
            </a:r>
            <a:endParaRPr lang="zh-CN" altLang="en-US" sz="2400" b="1" dirty="0">
              <a:latin typeface="Calibri" panose="020F0502020204030204" pitchFamily="34" charset="0"/>
              <a:ea typeface="宋体" panose="02010600030101010101" pitchFamily="2" charset="-122"/>
            </a:endParaRPr>
          </a:p>
        </p:txBody>
      </p:sp>
      <p:sp>
        <p:nvSpPr>
          <p:cNvPr id="13" name="TextBox 19"/>
          <p:cNvSpPr txBox="1"/>
          <p:nvPr>
            <p:custDataLst>
              <p:tags r:id="rId7"/>
            </p:custDataLst>
          </p:nvPr>
        </p:nvSpPr>
        <p:spPr>
          <a:xfrm>
            <a:off x="409575" y="4662488"/>
            <a:ext cx="1582738" cy="1198562"/>
          </a:xfrm>
          <a:prstGeom prst="rect">
            <a:avLst/>
          </a:prstGeom>
          <a:solidFill>
            <a:srgbClr val="FFC000"/>
          </a:solidFill>
          <a:ln w="9525">
            <a:noFill/>
          </a:ln>
        </p:spPr>
        <p:txBody>
          <a:bodyPr anchor="t">
            <a:spAutoFit/>
          </a:bodyPr>
          <a:p>
            <a:pPr algn="ctr" eaLnBrk="0" hangingPunct="0"/>
            <a:r>
              <a:rPr lang="zh-CN" altLang="en-US" sz="2400" b="1" dirty="0">
                <a:latin typeface="Calibri" panose="020F0502020204030204" pitchFamily="34" charset="0"/>
                <a:ea typeface="宋体" panose="02010600030101010101" pitchFamily="2" charset="-122"/>
              </a:rPr>
              <a:t>保护个人</a:t>
            </a:r>
            <a:endParaRPr lang="en-US" altLang="zh-CN" sz="2400" b="1" dirty="0">
              <a:latin typeface="Calibri" panose="020F0502020204030204" pitchFamily="34" charset="0"/>
              <a:ea typeface="宋体" panose="02010600030101010101" pitchFamily="2" charset="-122"/>
            </a:endParaRPr>
          </a:p>
          <a:p>
            <a:pPr eaLnBrk="0" hangingPunct="0"/>
            <a:endParaRPr lang="en-US" altLang="zh-CN" sz="2400" b="1" dirty="0">
              <a:latin typeface="Calibri" panose="020F0502020204030204" pitchFamily="34" charset="0"/>
              <a:ea typeface="宋体" panose="02010600030101010101" pitchFamily="2" charset="-122"/>
            </a:endParaRPr>
          </a:p>
          <a:p>
            <a:pPr algn="ctr" eaLnBrk="0" hangingPunct="0"/>
            <a:r>
              <a:rPr lang="zh-CN" altLang="en-US" sz="2400" b="1" dirty="0">
                <a:latin typeface="Calibri" panose="020F0502020204030204" pitchFamily="34" charset="0"/>
                <a:ea typeface="宋体" panose="02010600030101010101" pitchFamily="2" charset="-122"/>
              </a:rPr>
              <a:t>保护群体</a:t>
            </a:r>
            <a:endParaRPr lang="zh-CN" altLang="en-US" sz="2400" b="1" dirty="0">
              <a:latin typeface="Calibri" panose="020F0502020204030204" pitchFamily="34" charset="0"/>
              <a:ea typeface="宋体" panose="02010600030101010101" pitchFamily="2" charset="-122"/>
            </a:endParaRPr>
          </a:p>
        </p:txBody>
      </p:sp>
      <p:sp>
        <p:nvSpPr>
          <p:cNvPr id="14" name="矩形 13"/>
          <p:cNvSpPr/>
          <p:nvPr/>
        </p:nvSpPr>
        <p:spPr>
          <a:xfrm>
            <a:off x="2470150" y="1162050"/>
            <a:ext cx="6750050" cy="58420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rPr>
              <a:t>我国人权的广泛性体现在哪些方面？</a:t>
            </a:r>
            <a:endPar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right)">
                                      <p:cBhvr>
                                        <p:cTn id="13" dur="500"/>
                                        <p:tgtEl>
                                          <p:spTgt spid="11"/>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right)">
                                      <p:cBhvr>
                                        <p:cTn id="16" dur="500"/>
                                        <p:tgtEl>
                                          <p:spTgt spid="12"/>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8" name="直接连接符 7"/>
          <p:cNvCxnSpPr/>
          <p:nvPr/>
        </p:nvCxnSpPr>
        <p:spPr>
          <a:xfrm>
            <a:off x="2460625" y="447675"/>
            <a:ext cx="7200900" cy="0"/>
          </a:xfrm>
          <a:prstGeom prst="line">
            <a:avLst/>
          </a:prstGeom>
          <a:ln w="28575" cmpd="sng">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7" name="同侧圆角矩形 6"/>
          <p:cNvSpPr/>
          <p:nvPr/>
        </p:nvSpPr>
        <p:spPr>
          <a:xfrm rot="5400000">
            <a:off x="1072356" y="-848519"/>
            <a:ext cx="569913" cy="2743200"/>
          </a:xfrm>
          <a:prstGeom prst="round2SameRect">
            <a:avLst/>
          </a:prstGeom>
          <a:gradFill>
            <a:gsLst>
              <a:gs pos="0">
                <a:srgbClr val="E30000"/>
              </a:gs>
              <a:gs pos="100000">
                <a:srgbClr val="76030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7347" name="文本框 39"/>
          <p:cNvSpPr txBox="1"/>
          <p:nvPr/>
        </p:nvSpPr>
        <p:spPr>
          <a:xfrm>
            <a:off x="452438" y="234950"/>
            <a:ext cx="1833562" cy="584200"/>
          </a:xfrm>
          <a:prstGeom prst="rect">
            <a:avLst/>
          </a:prstGeom>
          <a:noFill/>
          <a:ln w="9525">
            <a:noFill/>
          </a:ln>
        </p:spPr>
        <p:txBody>
          <a:bodyPr anchor="t">
            <a:spAutoFit/>
          </a:bodyPr>
          <a:p>
            <a:r>
              <a:rPr lang="zh-CN" altLang="en-US" sz="3200" b="1" dirty="0">
                <a:solidFill>
                  <a:schemeClr val="bg1"/>
                </a:solidFill>
                <a:latin typeface="黑体" panose="02010609060101010101" charset="-122"/>
                <a:ea typeface="黑体" panose="02010609060101010101" charset="-122"/>
              </a:rPr>
              <a:t>课堂笔记</a:t>
            </a:r>
            <a:endParaRPr lang="zh-CN" altLang="en-US" sz="3200" b="1" dirty="0">
              <a:solidFill>
                <a:schemeClr val="bg1"/>
              </a:solidFill>
              <a:latin typeface="黑体" panose="02010609060101010101" charset="-122"/>
              <a:ea typeface="黑体" panose="02010609060101010101" charset="-122"/>
            </a:endParaRPr>
          </a:p>
        </p:txBody>
      </p:sp>
      <p:sp>
        <p:nvSpPr>
          <p:cNvPr id="11" name="矩形 10"/>
          <p:cNvSpPr/>
          <p:nvPr/>
        </p:nvSpPr>
        <p:spPr>
          <a:xfrm>
            <a:off x="857250" y="1878013"/>
            <a:ext cx="10558463" cy="4323080"/>
          </a:xfrm>
          <a:prstGeom prst="rect">
            <a:avLst/>
          </a:prstGeom>
          <a:noFill/>
          <a:ln w="9525">
            <a:noFill/>
          </a:ln>
        </p:spPr>
        <p:txBody>
          <a:bodyPr anchor="t">
            <a:spAutoFit/>
          </a:bodyPr>
          <a:p>
            <a:pPr algn="just" eaLnBrk="0" hangingPunct="0">
              <a:lnSpc>
                <a:spcPts val="3500"/>
              </a:lnSpc>
              <a:spcAft>
                <a:spcPts val="1000"/>
              </a:spcAft>
            </a:pPr>
            <a:r>
              <a:rPr lang="zh-CN" altLang="en-US" sz="2800" dirty="0">
                <a:latin typeface="宋体" panose="02010600030101010101" pitchFamily="2" charset="-122"/>
                <a:ea typeface="微软雅黑" panose="020B0503020204020204" pitchFamily="34" charset="-122"/>
                <a:sym typeface="+mn-ea"/>
              </a:rPr>
              <a:t>①人权的实质内容和目标是人</a:t>
            </a:r>
            <a:r>
              <a:rPr lang="zh-CN" altLang="en-US" sz="2800" dirty="0">
                <a:solidFill>
                  <a:srgbClr val="FF0000"/>
                </a:solidFill>
                <a:latin typeface="宋体" panose="02010600030101010101" pitchFamily="2" charset="-122"/>
                <a:ea typeface="微软雅黑" panose="020B0503020204020204" pitchFamily="34" charset="-122"/>
                <a:sym typeface="+mn-ea"/>
              </a:rPr>
              <a:t>自由、平等</a:t>
            </a:r>
            <a:r>
              <a:rPr lang="zh-CN" altLang="en-US" sz="2800" dirty="0">
                <a:latin typeface="宋体" panose="02010600030101010101" pitchFamily="2" charset="-122"/>
                <a:ea typeface="微软雅黑" panose="020B0503020204020204" pitchFamily="34" charset="-122"/>
                <a:sym typeface="+mn-ea"/>
              </a:rPr>
              <a:t>地</a:t>
            </a:r>
            <a:r>
              <a:rPr lang="zh-CN" altLang="en-US" sz="2800" dirty="0">
                <a:solidFill>
                  <a:srgbClr val="FF0000"/>
                </a:solidFill>
                <a:latin typeface="宋体" panose="02010600030101010101" pitchFamily="2" charset="-122"/>
                <a:ea typeface="微软雅黑" panose="020B0503020204020204" pitchFamily="34" charset="-122"/>
                <a:sym typeface="+mn-ea"/>
              </a:rPr>
              <a:t>生存</a:t>
            </a:r>
            <a:r>
              <a:rPr lang="zh-CN" altLang="en-US" sz="2800" dirty="0">
                <a:latin typeface="宋体" panose="02010600030101010101" pitchFamily="2" charset="-122"/>
                <a:ea typeface="微软雅黑" panose="020B0503020204020204" pitchFamily="34" charset="-122"/>
                <a:sym typeface="+mn-ea"/>
              </a:rPr>
              <a:t>和</a:t>
            </a:r>
            <a:r>
              <a:rPr lang="zh-CN" altLang="en-US" sz="2800" dirty="0">
                <a:solidFill>
                  <a:srgbClr val="FF0000"/>
                </a:solidFill>
                <a:latin typeface="宋体" panose="02010600030101010101" pitchFamily="2" charset="-122"/>
                <a:ea typeface="微软雅黑" panose="020B0503020204020204" pitchFamily="34" charset="-122"/>
                <a:sym typeface="+mn-ea"/>
              </a:rPr>
              <a:t>发展</a:t>
            </a:r>
            <a:r>
              <a:rPr lang="zh-CN" altLang="en-US" sz="2800" dirty="0">
                <a:latin typeface="宋体" panose="02010600030101010101" pitchFamily="2" charset="-122"/>
                <a:ea typeface="微软雅黑" panose="020B0503020204020204" pitchFamily="34" charset="-122"/>
                <a:sym typeface="+mn-ea"/>
              </a:rPr>
              <a:t>。</a:t>
            </a:r>
            <a:endParaRPr lang="en-US" altLang="zh-CN" sz="2800" dirty="0">
              <a:latin typeface="宋体" panose="02010600030101010101" pitchFamily="2" charset="-122"/>
              <a:ea typeface="微软雅黑" panose="020B0503020204020204" pitchFamily="34" charset="-122"/>
              <a:sym typeface="+mn-ea"/>
            </a:endParaRPr>
          </a:p>
          <a:p>
            <a:pPr algn="just" eaLnBrk="0" hangingPunct="0">
              <a:lnSpc>
                <a:spcPts val="3500"/>
              </a:lnSpc>
              <a:spcAft>
                <a:spcPts val="1000"/>
              </a:spcAft>
            </a:pPr>
            <a:r>
              <a:rPr lang="zh-CN" altLang="en-US" sz="2800" dirty="0">
                <a:latin typeface="宋体" panose="02010600030101010101" pitchFamily="2" charset="-122"/>
                <a:ea typeface="微软雅黑" panose="020B0503020204020204" pitchFamily="34" charset="-122"/>
                <a:sym typeface="+mn-ea"/>
              </a:rPr>
              <a:t>②尊重尊重和保障人权是我国的</a:t>
            </a:r>
            <a:r>
              <a:rPr lang="zh-CN" altLang="en-US" sz="2800" dirty="0">
                <a:solidFill>
                  <a:srgbClr val="FF0000"/>
                </a:solidFill>
                <a:latin typeface="宋体" panose="02010600030101010101" pitchFamily="2" charset="-122"/>
                <a:ea typeface="微软雅黑" panose="020B0503020204020204" pitchFamily="34" charset="-122"/>
                <a:sym typeface="+mn-ea"/>
              </a:rPr>
              <a:t>宪法原则</a:t>
            </a:r>
            <a:r>
              <a:rPr lang="zh-CN" altLang="en-US" sz="2800" dirty="0">
                <a:latin typeface="宋体" panose="02010600030101010101" pitchFamily="2" charset="-122"/>
                <a:ea typeface="微软雅黑" panose="020B0503020204020204" pitchFamily="34" charset="-122"/>
                <a:sym typeface="+mn-ea"/>
              </a:rPr>
              <a:t>。</a:t>
            </a:r>
            <a:endParaRPr lang="en-US" altLang="zh-CN" sz="2800" dirty="0">
              <a:latin typeface="宋体" panose="02010600030101010101" pitchFamily="2" charset="-122"/>
              <a:ea typeface="微软雅黑" panose="020B0503020204020204" pitchFamily="34" charset="-122"/>
              <a:sym typeface="+mn-ea"/>
            </a:endParaRPr>
          </a:p>
          <a:p>
            <a:pPr algn="just" eaLnBrk="0" hangingPunct="0">
              <a:lnSpc>
                <a:spcPts val="3500"/>
              </a:lnSpc>
              <a:spcAft>
                <a:spcPts val="1000"/>
              </a:spcAft>
            </a:pPr>
            <a:r>
              <a:rPr lang="zh-CN" altLang="en-US" sz="2800" dirty="0">
                <a:latin typeface="宋体" panose="02010600030101010101" pitchFamily="2" charset="-122"/>
                <a:ea typeface="微软雅黑" panose="020B0503020204020204" pitchFamily="34" charset="-122"/>
                <a:sym typeface="+mn-ea"/>
              </a:rPr>
              <a:t>③我国人权具有</a:t>
            </a:r>
            <a:r>
              <a:rPr lang="zh-CN" altLang="en-US" sz="2800" dirty="0">
                <a:solidFill>
                  <a:srgbClr val="FF0000"/>
                </a:solidFill>
                <a:latin typeface="宋体" panose="02010600030101010101" pitchFamily="2" charset="-122"/>
                <a:ea typeface="微软雅黑" panose="020B0503020204020204" pitchFamily="34" charset="-122"/>
                <a:sym typeface="+mn-ea"/>
              </a:rPr>
              <a:t>广泛性、公平性、真实性</a:t>
            </a:r>
            <a:r>
              <a:rPr lang="zh-CN" altLang="en-US" sz="2800" dirty="0">
                <a:latin typeface="宋体" panose="02010600030101010101" pitchFamily="2" charset="-122"/>
                <a:ea typeface="微软雅黑" panose="020B0503020204020204" pitchFamily="34" charset="-122"/>
                <a:sym typeface="+mn-ea"/>
              </a:rPr>
              <a:t>的特点。</a:t>
            </a:r>
            <a:endParaRPr lang="en-US" altLang="zh-CN" sz="2800" dirty="0">
              <a:latin typeface="宋体" panose="02010600030101010101" pitchFamily="2" charset="-122"/>
              <a:ea typeface="微软雅黑" panose="020B0503020204020204" pitchFamily="34" charset="-122"/>
              <a:sym typeface="+mn-ea"/>
            </a:endParaRPr>
          </a:p>
          <a:p>
            <a:pPr algn="just" eaLnBrk="0" hangingPunct="0">
              <a:lnSpc>
                <a:spcPts val="3500"/>
              </a:lnSpc>
              <a:spcAft>
                <a:spcPts val="1000"/>
              </a:spcAft>
            </a:pPr>
            <a:r>
              <a:rPr lang="zh-CN" altLang="en-US" sz="2800" dirty="0">
                <a:latin typeface="宋体" panose="02010600030101010101" pitchFamily="2" charset="-122"/>
                <a:ea typeface="微软雅黑" panose="020B0503020204020204" pitchFamily="34" charset="-122"/>
                <a:sym typeface="+mn-ea"/>
              </a:rPr>
              <a:t>④我国人权的广泛性体现在两个方面</a:t>
            </a:r>
            <a:r>
              <a:rPr lang="en-US" altLang="zh-CN" sz="2800" dirty="0">
                <a:latin typeface="宋体" panose="02010600030101010101" pitchFamily="2" charset="-122"/>
                <a:ea typeface="微软雅黑" panose="020B0503020204020204" pitchFamily="34" charset="-122"/>
                <a:sym typeface="+mn-ea"/>
              </a:rPr>
              <a:t>:</a:t>
            </a:r>
            <a:endParaRPr lang="en-US" altLang="zh-CN" sz="2800" dirty="0">
              <a:latin typeface="宋体" panose="02010600030101010101" pitchFamily="2" charset="-122"/>
              <a:ea typeface="微软雅黑" panose="020B0503020204020204" pitchFamily="34" charset="-122"/>
              <a:sym typeface="+mn-ea"/>
            </a:endParaRPr>
          </a:p>
          <a:p>
            <a:pPr algn="just" eaLnBrk="0" hangingPunct="0">
              <a:lnSpc>
                <a:spcPts val="3500"/>
              </a:lnSpc>
              <a:spcAft>
                <a:spcPts val="1000"/>
              </a:spcAft>
            </a:pPr>
            <a:r>
              <a:rPr lang="en-US" altLang="zh-CN" sz="2800" dirty="0">
                <a:latin typeface="宋体" panose="02010600030101010101" pitchFamily="2" charset="-122"/>
                <a:ea typeface="微软雅黑" panose="020B0503020204020204" pitchFamily="34" charset="-122"/>
                <a:sym typeface="+mn-ea"/>
              </a:rPr>
              <a:t>A.</a:t>
            </a:r>
            <a:r>
              <a:rPr lang="zh-CN" altLang="en-US" sz="2800" dirty="0">
                <a:latin typeface="宋体" panose="02010600030101010101" pitchFamily="2" charset="-122"/>
                <a:ea typeface="微软雅黑" panose="020B0503020204020204" pitchFamily="34" charset="-122"/>
                <a:sym typeface="+mn-ea"/>
              </a:rPr>
              <a:t>人权的</a:t>
            </a:r>
            <a:r>
              <a:rPr lang="zh-CN" altLang="en-US" sz="2800" dirty="0">
                <a:solidFill>
                  <a:srgbClr val="0070C0"/>
                </a:solidFill>
                <a:latin typeface="宋体" panose="02010600030101010101" pitchFamily="2" charset="-122"/>
                <a:ea typeface="微软雅黑" panose="020B0503020204020204" pitchFamily="34" charset="-122"/>
                <a:sym typeface="+mn-ea"/>
              </a:rPr>
              <a:t>主体</a:t>
            </a:r>
            <a:r>
              <a:rPr lang="zh-CN" altLang="en-US" sz="2800" dirty="0">
                <a:solidFill>
                  <a:srgbClr val="FF0000"/>
                </a:solidFill>
                <a:latin typeface="宋体" panose="02010600030101010101" pitchFamily="2" charset="-122"/>
                <a:ea typeface="微软雅黑" panose="020B0503020204020204" pitchFamily="34" charset="-122"/>
                <a:sym typeface="+mn-ea"/>
              </a:rPr>
              <a:t>非常广泛</a:t>
            </a:r>
            <a:r>
              <a:rPr lang="zh-CN" altLang="en-US" sz="2800" dirty="0">
                <a:latin typeface="宋体" panose="02010600030101010101" pitchFamily="2" charset="-122"/>
                <a:ea typeface="微软雅黑" panose="020B0503020204020204" pitchFamily="34" charset="-122"/>
                <a:sym typeface="+mn-ea"/>
              </a:rPr>
              <a:t>，既包括</a:t>
            </a:r>
            <a:r>
              <a:rPr lang="zh-CN" altLang="en-US" sz="2800" dirty="0">
                <a:solidFill>
                  <a:srgbClr val="FF0000"/>
                </a:solidFill>
                <a:latin typeface="宋体" panose="02010600030101010101" pitchFamily="2" charset="-122"/>
                <a:ea typeface="微软雅黑" panose="020B0503020204020204" pitchFamily="34" charset="-122"/>
                <a:sym typeface="+mn-ea"/>
              </a:rPr>
              <a:t>我国公民</a:t>
            </a:r>
            <a:r>
              <a:rPr lang="zh-CN" altLang="en-US" sz="2800" dirty="0">
                <a:latin typeface="宋体" panose="02010600030101010101" pitchFamily="2" charset="-122"/>
                <a:ea typeface="微软雅黑" panose="020B0503020204020204" pitchFamily="34" charset="-122"/>
                <a:sym typeface="+mn-ea"/>
              </a:rPr>
              <a:t>，也包括</a:t>
            </a:r>
            <a:r>
              <a:rPr lang="zh-CN" altLang="en-US" sz="2800" dirty="0">
                <a:solidFill>
                  <a:srgbClr val="FF0000"/>
                </a:solidFill>
                <a:latin typeface="宋体" panose="02010600030101010101" pitchFamily="2" charset="-122"/>
                <a:ea typeface="微软雅黑" panose="020B0503020204020204" pitchFamily="34" charset="-122"/>
                <a:sym typeface="+mn-ea"/>
              </a:rPr>
              <a:t>外国人</a:t>
            </a:r>
            <a:r>
              <a:rPr lang="zh-CN" altLang="en-US" sz="2800" dirty="0">
                <a:latin typeface="宋体" panose="02010600030101010101" pitchFamily="2" charset="-122"/>
                <a:ea typeface="微软雅黑" panose="020B0503020204020204" pitchFamily="34" charset="-122"/>
                <a:sym typeface="+mn-ea"/>
              </a:rPr>
              <a:t>等。不仅保护</a:t>
            </a:r>
            <a:r>
              <a:rPr lang="zh-CN" altLang="en-US" sz="2800" dirty="0">
                <a:solidFill>
                  <a:srgbClr val="FF0000"/>
                </a:solidFill>
                <a:latin typeface="宋体" panose="02010600030101010101" pitchFamily="2" charset="-122"/>
                <a:ea typeface="微软雅黑" panose="020B0503020204020204" pitchFamily="34" charset="-122"/>
                <a:sym typeface="+mn-ea"/>
              </a:rPr>
              <a:t>个人</a:t>
            </a:r>
            <a:r>
              <a:rPr lang="zh-CN" altLang="en-US" sz="2800" dirty="0">
                <a:latin typeface="宋体" panose="02010600030101010101" pitchFamily="2" charset="-122"/>
                <a:ea typeface="微软雅黑" panose="020B0503020204020204" pitchFamily="34" charset="-122"/>
                <a:sym typeface="+mn-ea"/>
              </a:rPr>
              <a:t>，也保护</a:t>
            </a:r>
            <a:r>
              <a:rPr lang="zh-CN" altLang="en-US" sz="2800" dirty="0">
                <a:solidFill>
                  <a:srgbClr val="FF0000"/>
                </a:solidFill>
                <a:latin typeface="宋体" panose="02010600030101010101" pitchFamily="2" charset="-122"/>
                <a:ea typeface="微软雅黑" panose="020B0503020204020204" pitchFamily="34" charset="-122"/>
                <a:sym typeface="+mn-ea"/>
              </a:rPr>
              <a:t>群体</a:t>
            </a:r>
            <a:r>
              <a:rPr lang="zh-CN" altLang="en-US" sz="2800" dirty="0">
                <a:latin typeface="宋体" panose="02010600030101010101" pitchFamily="2" charset="-122"/>
                <a:ea typeface="微软雅黑" panose="020B0503020204020204" pitchFamily="34" charset="-122"/>
                <a:sym typeface="+mn-ea"/>
              </a:rPr>
              <a:t>。</a:t>
            </a:r>
            <a:endParaRPr lang="en-US" altLang="zh-CN" sz="2800" dirty="0">
              <a:latin typeface="宋体" panose="02010600030101010101" pitchFamily="2" charset="-122"/>
              <a:ea typeface="微软雅黑" panose="020B0503020204020204" pitchFamily="34" charset="-122"/>
              <a:sym typeface="+mn-ea"/>
            </a:endParaRPr>
          </a:p>
          <a:p>
            <a:pPr algn="just" eaLnBrk="0" hangingPunct="0">
              <a:lnSpc>
                <a:spcPts val="3500"/>
              </a:lnSpc>
              <a:spcAft>
                <a:spcPts val="1000"/>
              </a:spcAft>
            </a:pPr>
            <a:r>
              <a:rPr lang="en-US" altLang="zh-CN" sz="2800" dirty="0">
                <a:latin typeface="宋体" panose="02010600030101010101" pitchFamily="2" charset="-122"/>
                <a:ea typeface="微软雅黑" panose="020B0503020204020204" pitchFamily="34" charset="-122"/>
                <a:sym typeface="+mn-ea"/>
              </a:rPr>
              <a:t>B.</a:t>
            </a:r>
            <a:r>
              <a:rPr lang="zh-CN" altLang="en-US" sz="2800" dirty="0">
                <a:latin typeface="宋体" panose="02010600030101010101" pitchFamily="2" charset="-122"/>
                <a:ea typeface="微软雅黑" panose="020B0503020204020204" pitchFamily="34" charset="-122"/>
                <a:sym typeface="+mn-ea"/>
              </a:rPr>
              <a:t>人权</a:t>
            </a:r>
            <a:r>
              <a:rPr lang="zh-CN" altLang="en-US" sz="2800" dirty="0">
                <a:solidFill>
                  <a:srgbClr val="0070C0"/>
                </a:solidFill>
                <a:latin typeface="宋体" panose="02010600030101010101" pitchFamily="2" charset="-122"/>
                <a:ea typeface="微软雅黑" panose="020B0503020204020204" pitchFamily="34" charset="-122"/>
                <a:sym typeface="+mn-ea"/>
              </a:rPr>
              <a:t>内容</a:t>
            </a:r>
            <a:r>
              <a:rPr lang="zh-CN" altLang="en-US" sz="2800" dirty="0">
                <a:solidFill>
                  <a:srgbClr val="FF0000"/>
                </a:solidFill>
                <a:latin typeface="宋体" panose="02010600030101010101" pitchFamily="2" charset="-122"/>
                <a:ea typeface="微软雅黑" panose="020B0503020204020204" pitchFamily="34" charset="-122"/>
                <a:sym typeface="+mn-ea"/>
              </a:rPr>
              <a:t>也很广泛</a:t>
            </a:r>
            <a:r>
              <a:rPr lang="zh-CN" altLang="en-US" sz="2800" dirty="0">
                <a:latin typeface="宋体" panose="02010600030101010101" pitchFamily="2" charset="-122"/>
                <a:ea typeface="微软雅黑" panose="020B0503020204020204" pitchFamily="34" charset="-122"/>
                <a:sym typeface="+mn-ea"/>
              </a:rPr>
              <a:t>，既包括</a:t>
            </a:r>
            <a:r>
              <a:rPr lang="zh-CN" altLang="en-US" sz="2800" dirty="0">
                <a:solidFill>
                  <a:srgbClr val="FF0000"/>
                </a:solidFill>
                <a:latin typeface="宋体" panose="02010600030101010101" pitchFamily="2" charset="-122"/>
                <a:ea typeface="微软雅黑" panose="020B0503020204020204" pitchFamily="34" charset="-122"/>
                <a:sym typeface="+mn-ea"/>
              </a:rPr>
              <a:t>平等权</a:t>
            </a:r>
            <a:r>
              <a:rPr lang="zh-CN" altLang="en-US" sz="2800" dirty="0">
                <a:latin typeface="宋体" panose="02010600030101010101" pitchFamily="2" charset="-122"/>
                <a:ea typeface="微软雅黑" panose="020B0503020204020204" pitchFamily="34" charset="-122"/>
                <a:sym typeface="+mn-ea"/>
              </a:rPr>
              <a:t>和</a:t>
            </a:r>
            <a:r>
              <a:rPr lang="zh-CN" altLang="en-US" sz="2800" dirty="0">
                <a:solidFill>
                  <a:srgbClr val="FF0000"/>
                </a:solidFill>
                <a:latin typeface="宋体" panose="02010600030101010101" pitchFamily="2" charset="-122"/>
                <a:ea typeface="微软雅黑" panose="020B0503020204020204" pitchFamily="34" charset="-122"/>
                <a:sym typeface="+mn-ea"/>
              </a:rPr>
              <a:t>人身权利、政治权利</a:t>
            </a:r>
            <a:r>
              <a:rPr lang="zh-CN" altLang="en-US" sz="2800" dirty="0">
                <a:latin typeface="宋体" panose="02010600030101010101" pitchFamily="2" charset="-122"/>
                <a:ea typeface="微软雅黑" panose="020B0503020204020204" pitchFamily="34" charset="-122"/>
                <a:sym typeface="+mn-ea"/>
              </a:rPr>
              <a:t>，也包括财产权、劳动权、受教育权等</a:t>
            </a:r>
            <a:r>
              <a:rPr lang="zh-CN" altLang="en-US" sz="2800" dirty="0">
                <a:solidFill>
                  <a:srgbClr val="FF0000"/>
                </a:solidFill>
                <a:latin typeface="宋体" panose="02010600030101010101" pitchFamily="2" charset="-122"/>
                <a:ea typeface="微软雅黑" panose="020B0503020204020204" pitchFamily="34" charset="-122"/>
                <a:sym typeface="+mn-ea"/>
              </a:rPr>
              <a:t>经济、社会、文化方面</a:t>
            </a:r>
            <a:r>
              <a:rPr lang="zh-CN" altLang="en-US" sz="2800" dirty="0">
                <a:latin typeface="宋体" panose="02010600030101010101" pitchFamily="2" charset="-122"/>
                <a:ea typeface="微软雅黑" panose="020B0503020204020204" pitchFamily="34" charset="-122"/>
                <a:sym typeface="+mn-ea"/>
              </a:rPr>
              <a:t>的权利。</a:t>
            </a:r>
            <a:endParaRPr lang="en-US" altLang="zh-CN" sz="2800" dirty="0">
              <a:latin typeface="宋体" panose="02010600030101010101" pitchFamily="2" charset="-122"/>
              <a:ea typeface="微软雅黑" panose="020B0503020204020204" pitchFamily="34" charset="-122"/>
              <a:sym typeface="+mn-ea"/>
            </a:endParaRPr>
          </a:p>
        </p:txBody>
      </p:sp>
      <p:sp>
        <p:nvSpPr>
          <p:cNvPr id="12" name="矩形 11"/>
          <p:cNvSpPr/>
          <p:nvPr/>
        </p:nvSpPr>
        <p:spPr>
          <a:xfrm>
            <a:off x="1002030" y="1028700"/>
            <a:ext cx="6368415" cy="706755"/>
          </a:xfrm>
          <a:prstGeom prst="rect">
            <a:avLst/>
          </a:prstGeom>
          <a:noFill/>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en-US" sz="4000" b="1" i="0" u="none" strike="noStrike" kern="1200" cap="none" spc="0" normalizeH="0" baseline="0" noProof="0" dirty="0">
                <a:ln w="0"/>
                <a:solidFill>
                  <a:srgbClr val="C00000"/>
                </a:solidFill>
                <a:effectLst/>
                <a:uLnTx/>
                <a:uFillTx/>
                <a:latin typeface="+mj-ea"/>
                <a:ea typeface="+mj-ea"/>
                <a:cs typeface="+mn-cs"/>
              </a:rPr>
              <a:t>9.</a:t>
            </a:r>
            <a:r>
              <a:rPr kumimoji="0" lang="zh-CN" altLang="en-US" sz="4000" b="1" i="0" u="none" strike="noStrike" kern="1200" cap="none" spc="0" normalizeH="0" baseline="0" noProof="0" dirty="0">
                <a:ln w="0"/>
                <a:solidFill>
                  <a:srgbClr val="C00000"/>
                </a:solidFill>
                <a:effectLst/>
                <a:uLnTx/>
                <a:uFillTx/>
                <a:latin typeface="+mj-ea"/>
                <a:ea typeface="+mj-ea"/>
                <a:cs typeface="+mn-cs"/>
              </a:rPr>
              <a:t>怎样认识我国的人权？</a:t>
            </a:r>
            <a:r>
              <a:rPr kumimoji="0" lang="en-US" altLang="zh-CN" sz="4000" b="1" i="0" u="none" strike="noStrike" kern="1200" cap="none" spc="0" normalizeH="0" baseline="0" noProof="0" dirty="0">
                <a:ln w="0"/>
                <a:solidFill>
                  <a:srgbClr val="C00000"/>
                </a:solidFill>
                <a:effectLst/>
                <a:uLnTx/>
                <a:uFillTx/>
                <a:latin typeface="+mj-ea"/>
                <a:ea typeface="+mj-ea"/>
                <a:cs typeface="+mn-cs"/>
              </a:rPr>
              <a:t>P8</a:t>
            </a:r>
            <a:endParaRPr kumimoji="0" lang="en-US" altLang="zh-CN" sz="4000" b="1" i="0" u="none" strike="noStrike" kern="1200" cap="none" spc="0" normalizeH="0" baseline="0" noProof="0" dirty="0">
              <a:ln w="0"/>
              <a:solidFill>
                <a:srgbClr val="C00000"/>
              </a:solidFill>
              <a:effectLst/>
              <a:uLnTx/>
              <a:uFillTx/>
              <a:latin typeface="+mj-ea"/>
              <a:ea typeface="+mj-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xEl>
                                              <p:charRg st="0" end="26"/>
                                            </p:txEl>
                                          </p:spTgt>
                                        </p:tgtEl>
                                        <p:attrNameLst>
                                          <p:attrName>style.visibility</p:attrName>
                                        </p:attrNameLst>
                                      </p:cBhvr>
                                      <p:to>
                                        <p:strVal val="visible"/>
                                      </p:to>
                                    </p:set>
                                    <p:animEffect transition="in" filter="fade">
                                      <p:cBhvr>
                                        <p:cTn id="7" dur="1000"/>
                                        <p:tgtEl>
                                          <p:spTgt spid="11">
                                            <p:txEl>
                                              <p:charRg st="0" end="26"/>
                                            </p:txEl>
                                          </p:spTgt>
                                        </p:tgtEl>
                                      </p:cBhvr>
                                    </p:animEffect>
                                    <p:anim calcmode="lin" valueType="num">
                                      <p:cBhvr>
                                        <p:cTn id="8" dur="1000" fill="hold"/>
                                        <p:tgtEl>
                                          <p:spTgt spid="11">
                                            <p:txEl>
                                              <p:charRg st="0" end="26"/>
                                            </p:txEl>
                                          </p:spTgt>
                                        </p:tgtEl>
                                        <p:attrNameLst>
                                          <p:attrName>ppt_x</p:attrName>
                                        </p:attrNameLst>
                                      </p:cBhvr>
                                      <p:tavLst>
                                        <p:tav tm="0">
                                          <p:val>
                                            <p:strVal val="#ppt_x"/>
                                          </p:val>
                                        </p:tav>
                                        <p:tav tm="100000">
                                          <p:val>
                                            <p:strVal val="#ppt_x"/>
                                          </p:val>
                                        </p:tav>
                                      </p:tavLst>
                                    </p:anim>
                                    <p:anim calcmode="lin" valueType="num">
                                      <p:cBhvr>
                                        <p:cTn id="9" dur="1000" fill="hold"/>
                                        <p:tgtEl>
                                          <p:spTgt spid="11">
                                            <p:txEl>
                                              <p:charRg st="0" end="26"/>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xEl>
                                              <p:charRg st="26" end="46"/>
                                            </p:txEl>
                                          </p:spTgt>
                                        </p:tgtEl>
                                        <p:attrNameLst>
                                          <p:attrName>style.visibility</p:attrName>
                                        </p:attrNameLst>
                                      </p:cBhvr>
                                      <p:to>
                                        <p:strVal val="visible"/>
                                      </p:to>
                                    </p:set>
                                    <p:animEffect transition="in" filter="fade">
                                      <p:cBhvr>
                                        <p:cTn id="14" dur="1000"/>
                                        <p:tgtEl>
                                          <p:spTgt spid="11">
                                            <p:txEl>
                                              <p:charRg st="26" end="46"/>
                                            </p:txEl>
                                          </p:spTgt>
                                        </p:tgtEl>
                                      </p:cBhvr>
                                    </p:animEffect>
                                    <p:anim calcmode="lin" valueType="num">
                                      <p:cBhvr>
                                        <p:cTn id="15" dur="1000" fill="hold"/>
                                        <p:tgtEl>
                                          <p:spTgt spid="11">
                                            <p:txEl>
                                              <p:charRg st="26" end="46"/>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charRg st="26" end="46"/>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xEl>
                                              <p:charRg st="46" end="69"/>
                                            </p:txEl>
                                          </p:spTgt>
                                        </p:tgtEl>
                                        <p:attrNameLst>
                                          <p:attrName>style.visibility</p:attrName>
                                        </p:attrNameLst>
                                      </p:cBhvr>
                                      <p:to>
                                        <p:strVal val="visible"/>
                                      </p:to>
                                    </p:set>
                                    <p:animEffect transition="in" filter="fade">
                                      <p:cBhvr>
                                        <p:cTn id="21" dur="1000"/>
                                        <p:tgtEl>
                                          <p:spTgt spid="11">
                                            <p:txEl>
                                              <p:charRg st="46" end="69"/>
                                            </p:txEl>
                                          </p:spTgt>
                                        </p:tgtEl>
                                      </p:cBhvr>
                                    </p:animEffect>
                                    <p:anim calcmode="lin" valueType="num">
                                      <p:cBhvr>
                                        <p:cTn id="22" dur="1000" fill="hold"/>
                                        <p:tgtEl>
                                          <p:spTgt spid="11">
                                            <p:txEl>
                                              <p:charRg st="46" end="69"/>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charRg st="46" end="69"/>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1">
                                            <p:txEl>
                                              <p:charRg st="69" end="87"/>
                                            </p:txEl>
                                          </p:spTgt>
                                        </p:tgtEl>
                                        <p:attrNameLst>
                                          <p:attrName>style.visibility</p:attrName>
                                        </p:attrNameLst>
                                      </p:cBhvr>
                                      <p:to>
                                        <p:strVal val="visible"/>
                                      </p:to>
                                    </p:set>
                                    <p:animEffect transition="in" filter="fade">
                                      <p:cBhvr>
                                        <p:cTn id="28" dur="1000"/>
                                        <p:tgtEl>
                                          <p:spTgt spid="11">
                                            <p:txEl>
                                              <p:charRg st="69" end="87"/>
                                            </p:txEl>
                                          </p:spTgt>
                                        </p:tgtEl>
                                      </p:cBhvr>
                                    </p:animEffect>
                                    <p:anim calcmode="lin" valueType="num">
                                      <p:cBhvr>
                                        <p:cTn id="29" dur="1000" fill="hold"/>
                                        <p:tgtEl>
                                          <p:spTgt spid="11">
                                            <p:txEl>
                                              <p:charRg st="69" end="87"/>
                                            </p:txEl>
                                          </p:spTgt>
                                        </p:tgtEl>
                                        <p:attrNameLst>
                                          <p:attrName>ppt_x</p:attrName>
                                        </p:attrNameLst>
                                      </p:cBhvr>
                                      <p:tavLst>
                                        <p:tav tm="0">
                                          <p:val>
                                            <p:strVal val="#ppt_x"/>
                                          </p:val>
                                        </p:tav>
                                        <p:tav tm="100000">
                                          <p:val>
                                            <p:strVal val="#ppt_x"/>
                                          </p:val>
                                        </p:tav>
                                      </p:tavLst>
                                    </p:anim>
                                    <p:anim calcmode="lin" valueType="num">
                                      <p:cBhvr>
                                        <p:cTn id="30" dur="1000" fill="hold"/>
                                        <p:tgtEl>
                                          <p:spTgt spid="11">
                                            <p:txEl>
                                              <p:charRg st="69" end="87"/>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1">
                                            <p:txEl>
                                              <p:charRg st="87" end="133"/>
                                            </p:txEl>
                                          </p:spTgt>
                                        </p:tgtEl>
                                        <p:attrNameLst>
                                          <p:attrName>style.visibility</p:attrName>
                                        </p:attrNameLst>
                                      </p:cBhvr>
                                      <p:to>
                                        <p:strVal val="visible"/>
                                      </p:to>
                                    </p:set>
                                    <p:animEffect transition="in" filter="fade">
                                      <p:cBhvr>
                                        <p:cTn id="35" dur="1000"/>
                                        <p:tgtEl>
                                          <p:spTgt spid="11">
                                            <p:txEl>
                                              <p:charRg st="87" end="133"/>
                                            </p:txEl>
                                          </p:spTgt>
                                        </p:tgtEl>
                                      </p:cBhvr>
                                    </p:animEffect>
                                    <p:anim calcmode="lin" valueType="num">
                                      <p:cBhvr>
                                        <p:cTn id="36" dur="1000" fill="hold"/>
                                        <p:tgtEl>
                                          <p:spTgt spid="11">
                                            <p:txEl>
                                              <p:charRg st="87" end="133"/>
                                            </p:txEl>
                                          </p:spTgt>
                                        </p:tgtEl>
                                        <p:attrNameLst>
                                          <p:attrName>ppt_x</p:attrName>
                                        </p:attrNameLst>
                                      </p:cBhvr>
                                      <p:tavLst>
                                        <p:tav tm="0">
                                          <p:val>
                                            <p:strVal val="#ppt_x"/>
                                          </p:val>
                                        </p:tav>
                                        <p:tav tm="100000">
                                          <p:val>
                                            <p:strVal val="#ppt_x"/>
                                          </p:val>
                                        </p:tav>
                                      </p:tavLst>
                                    </p:anim>
                                    <p:anim calcmode="lin" valueType="num">
                                      <p:cBhvr>
                                        <p:cTn id="37" dur="1000" fill="hold"/>
                                        <p:tgtEl>
                                          <p:spTgt spid="11">
                                            <p:txEl>
                                              <p:charRg st="87" end="13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1">
                                            <p:txEl>
                                              <p:charRg st="133" end="197"/>
                                            </p:txEl>
                                          </p:spTgt>
                                        </p:tgtEl>
                                        <p:attrNameLst>
                                          <p:attrName>style.visibility</p:attrName>
                                        </p:attrNameLst>
                                      </p:cBhvr>
                                      <p:to>
                                        <p:strVal val="visible"/>
                                      </p:to>
                                    </p:set>
                                    <p:animEffect transition="in" filter="fade">
                                      <p:cBhvr>
                                        <p:cTn id="42" dur="1000"/>
                                        <p:tgtEl>
                                          <p:spTgt spid="11">
                                            <p:txEl>
                                              <p:charRg st="133" end="197"/>
                                            </p:txEl>
                                          </p:spTgt>
                                        </p:tgtEl>
                                      </p:cBhvr>
                                    </p:animEffect>
                                    <p:anim calcmode="lin" valueType="num">
                                      <p:cBhvr>
                                        <p:cTn id="43" dur="1000" fill="hold"/>
                                        <p:tgtEl>
                                          <p:spTgt spid="11">
                                            <p:txEl>
                                              <p:charRg st="133" end="197"/>
                                            </p:txEl>
                                          </p:spTgt>
                                        </p:tgtEl>
                                        <p:attrNameLst>
                                          <p:attrName>ppt_x</p:attrName>
                                        </p:attrNameLst>
                                      </p:cBhvr>
                                      <p:tavLst>
                                        <p:tav tm="0">
                                          <p:val>
                                            <p:strVal val="#ppt_x"/>
                                          </p:val>
                                        </p:tav>
                                        <p:tav tm="100000">
                                          <p:val>
                                            <p:strVal val="#ppt_x"/>
                                          </p:val>
                                        </p:tav>
                                      </p:tavLst>
                                    </p:anim>
                                    <p:anim calcmode="lin" valueType="num">
                                      <p:cBhvr>
                                        <p:cTn id="44" dur="1000" fill="hold"/>
                                        <p:tgtEl>
                                          <p:spTgt spid="11">
                                            <p:txEl>
                                              <p:charRg st="133" end="19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98220" y="1504950"/>
            <a:ext cx="9324340" cy="706755"/>
          </a:xfrm>
          <a:prstGeom prst="rect">
            <a:avLst/>
          </a:prstGeom>
          <a:noFill/>
        </p:spPr>
        <p:txBody>
          <a:bodyPr wrap="square" rtlCol="0">
            <a:spAutoFit/>
          </a:bodyPr>
          <a:p>
            <a:r>
              <a:rPr lang="en-US" altLang="zh-CN" sz="3200"/>
              <a:t>   </a:t>
            </a:r>
            <a:r>
              <a:rPr lang="en-US" altLang="zh-CN" sz="4000"/>
              <a:t>  </a:t>
            </a:r>
            <a:r>
              <a:rPr lang="zh-CN" altLang="en-US" sz="4000"/>
              <a:t>我国如何尊重和保障人权？</a:t>
            </a:r>
            <a:endParaRPr lang="zh-CN" altLang="en-US" sz="4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同侧圆角矩形 34"/>
          <p:cNvSpPr/>
          <p:nvPr/>
        </p:nvSpPr>
        <p:spPr>
          <a:xfrm rot="5400000">
            <a:off x="1750219" y="-1605756"/>
            <a:ext cx="619125" cy="4167188"/>
          </a:xfrm>
          <a:prstGeom prst="round2SameRect">
            <a:avLst>
              <a:gd name="adj1" fmla="val 11545"/>
              <a:gd name="adj2" fmla="val 0"/>
            </a:avLst>
          </a:prstGeom>
          <a:gradFill>
            <a:gsLst>
              <a:gs pos="0">
                <a:srgbClr val="E30000"/>
              </a:gs>
              <a:gs pos="100000">
                <a:srgbClr val="760303"/>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370" name="文本框 39"/>
          <p:cNvSpPr txBox="1"/>
          <p:nvPr/>
        </p:nvSpPr>
        <p:spPr>
          <a:xfrm>
            <a:off x="-53975" y="187325"/>
            <a:ext cx="4197350" cy="523875"/>
          </a:xfrm>
          <a:prstGeom prst="rect">
            <a:avLst/>
          </a:prstGeom>
          <a:noFill/>
          <a:ln w="9525">
            <a:noFill/>
          </a:ln>
        </p:spPr>
        <p:txBody>
          <a:bodyPr anchor="t">
            <a:spAutoFit/>
          </a:bodyPr>
          <a:p>
            <a:r>
              <a:rPr lang="zh-CN" altLang="en-US" sz="2800" b="1" dirty="0">
                <a:solidFill>
                  <a:schemeClr val="bg1"/>
                </a:solidFill>
                <a:latin typeface="黑体" panose="02010609060101010101" charset="-122"/>
                <a:ea typeface="黑体" panose="02010609060101010101" charset="-122"/>
              </a:rPr>
              <a:t> </a:t>
            </a:r>
            <a:r>
              <a:rPr lang="en-US" altLang="zh-CN" sz="2800" b="1" dirty="0">
                <a:solidFill>
                  <a:schemeClr val="bg1"/>
                </a:solidFill>
                <a:latin typeface="黑体" panose="02010609060101010101" charset="-122"/>
                <a:ea typeface="黑体" panose="02010609060101010101" charset="-122"/>
              </a:rPr>
              <a:t>03 </a:t>
            </a:r>
            <a:r>
              <a:rPr lang="zh-CN" altLang="en-US" sz="2800" b="1" dirty="0">
                <a:solidFill>
                  <a:schemeClr val="bg1"/>
                </a:solidFill>
                <a:latin typeface="黑体" panose="02010609060101010101" charset="-122"/>
                <a:ea typeface="黑体" panose="02010609060101010101" charset="-122"/>
              </a:rPr>
              <a:t>国家尊重和保障人权</a:t>
            </a:r>
            <a:endParaRPr lang="zh-CN" altLang="en-US" sz="2800" b="1" dirty="0">
              <a:solidFill>
                <a:schemeClr val="bg1"/>
              </a:solidFill>
              <a:latin typeface="黑体" panose="02010609060101010101" charset="-122"/>
              <a:ea typeface="黑体" panose="02010609060101010101" charset="-122"/>
            </a:endParaRPr>
          </a:p>
        </p:txBody>
      </p:sp>
      <p:grpSp>
        <p:nvGrpSpPr>
          <p:cNvPr id="58371" name="组合 6"/>
          <p:cNvGrpSpPr/>
          <p:nvPr/>
        </p:nvGrpSpPr>
        <p:grpSpPr>
          <a:xfrm>
            <a:off x="539750" y="336550"/>
            <a:ext cx="11779250" cy="0"/>
            <a:chOff x="503625" y="726011"/>
            <a:chExt cx="11780723" cy="0"/>
          </a:xfrm>
        </p:grpSpPr>
        <p:cxnSp>
          <p:nvCxnSpPr>
            <p:cNvPr id="20" name="直接连接符 19"/>
            <p:cNvCxnSpPr/>
            <p:nvPr/>
          </p:nvCxnSpPr>
          <p:spPr>
            <a:xfrm>
              <a:off x="503625" y="2147483647"/>
              <a:ext cx="395178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21" name="直接连接符 20"/>
            <p:cNvCxnSpPr/>
            <p:nvPr/>
          </p:nvCxnSpPr>
          <p:spPr>
            <a:xfrm>
              <a:off x="8332567" y="2147483647"/>
              <a:ext cx="3951781" cy="0"/>
            </a:xfrm>
            <a:prstGeom prst="line">
              <a:avLst/>
            </a:prstGeom>
          </p:spPr>
          <p:style>
            <a:lnRef idx="1">
              <a:schemeClr val="accent5"/>
            </a:lnRef>
            <a:fillRef idx="0">
              <a:schemeClr val="accent5"/>
            </a:fillRef>
            <a:effectRef idx="0">
              <a:schemeClr val="accent5"/>
            </a:effectRef>
            <a:fontRef idx="minor">
              <a:schemeClr val="tx1"/>
            </a:fontRef>
          </p:style>
        </p:cxnSp>
      </p:grpSp>
      <p:grpSp>
        <p:nvGrpSpPr>
          <p:cNvPr id="58374" name="组合 9"/>
          <p:cNvGrpSpPr/>
          <p:nvPr/>
        </p:nvGrpSpPr>
        <p:grpSpPr>
          <a:xfrm>
            <a:off x="3305175" y="2017713"/>
            <a:ext cx="2717800" cy="4090987"/>
            <a:chOff x="3317081" y="1934675"/>
            <a:chExt cx="2716816" cy="4091107"/>
          </a:xfrm>
        </p:grpSpPr>
        <p:sp>
          <p:nvSpPr>
            <p:cNvPr id="15" name="矩形: 圆角 14"/>
            <p:cNvSpPr/>
            <p:nvPr/>
          </p:nvSpPr>
          <p:spPr>
            <a:xfrm>
              <a:off x="3317081" y="1934675"/>
              <a:ext cx="2709069" cy="4091107"/>
            </a:xfrm>
            <a:prstGeom prst="roundRect">
              <a:avLst/>
            </a:prstGeom>
            <a:solidFill>
              <a:srgbClr val="8FC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376" name="文本框 2"/>
            <p:cNvSpPr txBox="1"/>
            <p:nvPr/>
          </p:nvSpPr>
          <p:spPr>
            <a:xfrm>
              <a:off x="3622485" y="2129877"/>
              <a:ext cx="2411412" cy="3477875"/>
            </a:xfrm>
            <a:prstGeom prst="rect">
              <a:avLst/>
            </a:prstGeom>
            <a:noFill/>
            <a:ln w="9525">
              <a:noFill/>
            </a:ln>
          </p:spPr>
          <p:txBody>
            <a:bodyPr anchor="t">
              <a:spAutoFit/>
            </a:bodyPr>
            <a:p>
              <a:pPr eaLnBrk="0" hangingPunct="0"/>
              <a:r>
                <a:rPr lang="zh-CN" altLang="en-US" sz="2200" dirty="0">
                  <a:solidFill>
                    <a:schemeClr val="bg1"/>
                  </a:solidFill>
                  <a:latin typeface="楷体" panose="02010609060101010101" pitchFamily="49" charset="-122"/>
                  <a:ea typeface="楷体" panose="02010609060101010101" pitchFamily="49" charset="-122"/>
                </a:rPr>
                <a:t>各级政府忠诚履行法律赋予的职责，严格依照</a:t>
              </a:r>
              <a:r>
                <a:rPr lang="en-US" altLang="zh-CN" sz="2200" dirty="0">
                  <a:solidFill>
                    <a:schemeClr val="bg1"/>
                  </a:solidFill>
                  <a:latin typeface="楷体" panose="02010609060101010101" pitchFamily="49" charset="-122"/>
                  <a:ea typeface="楷体" panose="02010609060101010101" pitchFamily="49" charset="-122"/>
                </a:rPr>
                <a:t>《</a:t>
              </a:r>
              <a:r>
                <a:rPr lang="zh-CN" altLang="en-US" sz="2200" dirty="0">
                  <a:solidFill>
                    <a:schemeClr val="bg1"/>
                  </a:solidFill>
                  <a:latin typeface="楷体" panose="02010609060101010101" pitchFamily="49" charset="-122"/>
                  <a:ea typeface="楷体" panose="02010609060101010101" pitchFamily="49" charset="-122"/>
                </a:rPr>
                <a:t>中华人民共和国传染病防治法等相关法律规定从严从实从细抓好防风险、护安全、战疫情、保稳定各项工作。</a:t>
              </a:r>
              <a:endParaRPr lang="zh-CN" altLang="en-US" sz="2200" dirty="0">
                <a:solidFill>
                  <a:schemeClr val="bg1"/>
                </a:solidFill>
                <a:latin typeface="楷体" panose="02010609060101010101" pitchFamily="49" charset="-122"/>
                <a:ea typeface="楷体" panose="02010609060101010101" pitchFamily="49" charset="-122"/>
              </a:endParaRPr>
            </a:p>
          </p:txBody>
        </p:sp>
      </p:grpSp>
      <p:grpSp>
        <p:nvGrpSpPr>
          <p:cNvPr id="58377" name="组合 10"/>
          <p:cNvGrpSpPr/>
          <p:nvPr/>
        </p:nvGrpSpPr>
        <p:grpSpPr>
          <a:xfrm>
            <a:off x="6230938" y="2017713"/>
            <a:ext cx="2709862" cy="4090987"/>
            <a:chOff x="6096000" y="1934675"/>
            <a:chExt cx="2709069" cy="4091107"/>
          </a:xfrm>
        </p:grpSpPr>
        <p:sp>
          <p:nvSpPr>
            <p:cNvPr id="16" name="矩形: 圆角 15"/>
            <p:cNvSpPr/>
            <p:nvPr/>
          </p:nvSpPr>
          <p:spPr>
            <a:xfrm>
              <a:off x="6096000" y="1934675"/>
              <a:ext cx="2709069" cy="4091107"/>
            </a:xfrm>
            <a:prstGeom prst="roundRect">
              <a:avLst/>
            </a:prstGeom>
            <a:solidFill>
              <a:srgbClr val="537E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379" name="文本框 3"/>
            <p:cNvSpPr txBox="1"/>
            <p:nvPr/>
          </p:nvSpPr>
          <p:spPr>
            <a:xfrm>
              <a:off x="6331554" y="2097439"/>
              <a:ext cx="2188904" cy="3816429"/>
            </a:xfrm>
            <a:prstGeom prst="rect">
              <a:avLst/>
            </a:prstGeom>
            <a:noFill/>
            <a:ln w="9525">
              <a:noFill/>
            </a:ln>
          </p:spPr>
          <p:txBody>
            <a:bodyPr anchor="t">
              <a:spAutoFit/>
            </a:bodyPr>
            <a:p>
              <a:pPr eaLnBrk="0" hangingPunct="0"/>
              <a:r>
                <a:rPr lang="zh-CN" altLang="en-US" sz="2200" dirty="0">
                  <a:solidFill>
                    <a:schemeClr val="bg1"/>
                  </a:solidFill>
                  <a:latin typeface="楷体" panose="02010609060101010101" pitchFamily="49" charset="-122"/>
                  <a:ea typeface="楷体" panose="02010609060101010101" pitchFamily="49" charset="-122"/>
                </a:rPr>
                <a:t>自治区高级人民法院、自治区人民检察院联合发布</a:t>
              </a:r>
              <a:r>
                <a:rPr lang="en-US" altLang="zh-CN" sz="2200" dirty="0">
                  <a:solidFill>
                    <a:schemeClr val="bg1"/>
                  </a:solidFill>
                  <a:latin typeface="楷体" panose="02010609060101010101" pitchFamily="49" charset="-122"/>
                  <a:ea typeface="楷体" panose="02010609060101010101" pitchFamily="49" charset="-122"/>
                </a:rPr>
                <a:t>《</a:t>
              </a:r>
              <a:r>
                <a:rPr lang="zh-CN" altLang="en-US" sz="2200" dirty="0">
                  <a:solidFill>
                    <a:schemeClr val="bg1"/>
                  </a:solidFill>
                  <a:latin typeface="楷体" panose="02010609060101010101" pitchFamily="49" charset="-122"/>
                  <a:ea typeface="楷体" panose="02010609060101010101" pitchFamily="49" charset="-122"/>
                </a:rPr>
                <a:t>关于依法严厉打击涉新型冠状病毒肺炎疫情违法犯罪的通告</a:t>
              </a:r>
              <a:r>
                <a:rPr lang="en-US" altLang="zh-CN" sz="2200" dirty="0">
                  <a:solidFill>
                    <a:schemeClr val="bg1"/>
                  </a:solidFill>
                  <a:latin typeface="楷体" panose="02010609060101010101" pitchFamily="49" charset="-122"/>
                  <a:ea typeface="楷体" panose="02010609060101010101" pitchFamily="49" charset="-122"/>
                </a:rPr>
                <a:t>》</a:t>
              </a:r>
              <a:r>
                <a:rPr lang="zh-CN" altLang="en-US" sz="2200" dirty="0">
                  <a:solidFill>
                    <a:schemeClr val="bg1"/>
                  </a:solidFill>
                  <a:latin typeface="楷体" panose="02010609060101010101" pitchFamily="49" charset="-122"/>
                  <a:ea typeface="楷体" panose="02010609060101010101" pitchFamily="49" charset="-122"/>
                </a:rPr>
                <a:t>，明确了对十四类涉疫情违法犯罪行为的打击。</a:t>
              </a:r>
              <a:endParaRPr lang="zh-CN" altLang="en-US" sz="2200" dirty="0">
                <a:solidFill>
                  <a:schemeClr val="bg1"/>
                </a:solidFill>
                <a:latin typeface="楷体" panose="02010609060101010101" pitchFamily="49" charset="-122"/>
                <a:ea typeface="楷体" panose="02010609060101010101" pitchFamily="49" charset="-122"/>
              </a:endParaRPr>
            </a:p>
          </p:txBody>
        </p:sp>
      </p:grpSp>
      <p:grpSp>
        <p:nvGrpSpPr>
          <p:cNvPr id="58380" name="组合 12"/>
          <p:cNvGrpSpPr/>
          <p:nvPr/>
        </p:nvGrpSpPr>
        <p:grpSpPr>
          <a:xfrm>
            <a:off x="9150350" y="2017713"/>
            <a:ext cx="2708275" cy="4090987"/>
            <a:chOff x="8929275" y="2017743"/>
            <a:chExt cx="2709069" cy="4091107"/>
          </a:xfrm>
        </p:grpSpPr>
        <p:sp>
          <p:nvSpPr>
            <p:cNvPr id="17" name="矩形: 圆角 16"/>
            <p:cNvSpPr/>
            <p:nvPr/>
          </p:nvSpPr>
          <p:spPr>
            <a:xfrm>
              <a:off x="8929275" y="2017743"/>
              <a:ext cx="2709069" cy="4091107"/>
            </a:xfrm>
            <a:prstGeom prst="roundRect">
              <a:avLst/>
            </a:prstGeom>
            <a:solidFill>
              <a:srgbClr val="D75B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382" name="文本框 4"/>
            <p:cNvSpPr txBox="1"/>
            <p:nvPr/>
          </p:nvSpPr>
          <p:spPr>
            <a:xfrm>
              <a:off x="9202258" y="2266715"/>
              <a:ext cx="2221325" cy="3477875"/>
            </a:xfrm>
            <a:prstGeom prst="rect">
              <a:avLst/>
            </a:prstGeom>
            <a:noFill/>
            <a:ln w="9525">
              <a:noFill/>
            </a:ln>
          </p:spPr>
          <p:txBody>
            <a:bodyPr anchor="t">
              <a:spAutoFit/>
            </a:bodyPr>
            <a:p>
              <a:pPr eaLnBrk="0" hangingPunct="0"/>
              <a:r>
                <a:rPr lang="zh-CN" altLang="en-US" sz="2000" dirty="0">
                  <a:solidFill>
                    <a:schemeClr val="bg1"/>
                  </a:solidFill>
                  <a:latin typeface="楷体" panose="02010609060101010101" pitchFamily="49" charset="-122"/>
                  <a:ea typeface="楷体" panose="02010609060101010101" pitchFamily="49" charset="-122"/>
                </a:rPr>
                <a:t>广西通过媒体网络持续发布疫情防控法律知识图文、短视频、普法剧</a:t>
              </a:r>
              <a:r>
                <a:rPr lang="en-US" altLang="zh-CN" sz="2000" dirty="0">
                  <a:solidFill>
                    <a:schemeClr val="bg1"/>
                  </a:solidFill>
                  <a:latin typeface="楷体" panose="02010609060101010101" pitchFamily="49" charset="-122"/>
                  <a:ea typeface="楷体" panose="02010609060101010101" pitchFamily="49" charset="-122"/>
                </a:rPr>
                <a:t>,</a:t>
              </a:r>
              <a:r>
                <a:rPr lang="zh-CN" altLang="en-US" sz="2000" dirty="0">
                  <a:solidFill>
                    <a:schemeClr val="bg1"/>
                  </a:solidFill>
                  <a:latin typeface="楷体" panose="02010609060101010101" pitchFamily="49" charset="-122"/>
                  <a:ea typeface="楷体" panose="02010609060101010101" pitchFamily="49" charset="-122"/>
                </a:rPr>
                <a:t>准确提供法治资讯、防疫动态，及时下发</a:t>
              </a:r>
              <a:r>
                <a:rPr lang="en-US" altLang="zh-CN" sz="2000" dirty="0">
                  <a:solidFill>
                    <a:schemeClr val="bg1"/>
                  </a:solidFill>
                  <a:latin typeface="楷体" panose="02010609060101010101" pitchFamily="49" charset="-122"/>
                  <a:ea typeface="楷体" panose="02010609060101010101" pitchFamily="49" charset="-122"/>
                </a:rPr>
                <a:t>《</a:t>
              </a:r>
              <a:r>
                <a:rPr lang="zh-CN" altLang="en-US" sz="2000" dirty="0">
                  <a:solidFill>
                    <a:schemeClr val="bg1"/>
                  </a:solidFill>
                  <a:latin typeface="楷体" panose="02010609060101010101" pitchFamily="49" charset="-122"/>
                  <a:ea typeface="楷体" panose="02010609060101010101" pitchFamily="49" charset="-122"/>
                </a:rPr>
                <a:t>应对新型冠状病毒感染的肺炎疫情引发的与劳动关系相关的</a:t>
              </a:r>
              <a:r>
                <a:rPr lang="en-US" altLang="zh-CN" sz="2000" dirty="0">
                  <a:solidFill>
                    <a:schemeClr val="bg1"/>
                  </a:solidFill>
                  <a:latin typeface="楷体" panose="02010609060101010101" pitchFamily="49" charset="-122"/>
                  <a:ea typeface="楷体" panose="02010609060101010101" pitchFamily="49" charset="-122"/>
                </a:rPr>
                <a:t>16</a:t>
              </a:r>
              <a:r>
                <a:rPr lang="zh-CN" altLang="en-US" sz="2000" dirty="0">
                  <a:solidFill>
                    <a:schemeClr val="bg1"/>
                  </a:solidFill>
                  <a:latin typeface="楷体" panose="02010609060101010101" pitchFamily="49" charset="-122"/>
                  <a:ea typeface="楷体" panose="02010609060101010101" pitchFamily="49" charset="-122"/>
                </a:rPr>
                <a:t>个问题</a:t>
              </a:r>
              <a:r>
                <a:rPr lang="en-US" altLang="zh-CN" sz="2000" dirty="0">
                  <a:solidFill>
                    <a:schemeClr val="bg1"/>
                  </a:solidFill>
                  <a:latin typeface="楷体" panose="02010609060101010101" pitchFamily="49" charset="-122"/>
                  <a:ea typeface="楷体" panose="02010609060101010101" pitchFamily="49" charset="-122"/>
                </a:rPr>
                <a:t>》</a:t>
              </a:r>
              <a:r>
                <a:rPr lang="zh-CN" altLang="en-US" sz="2000" dirty="0">
                  <a:solidFill>
                    <a:schemeClr val="bg1"/>
                  </a:solidFill>
                  <a:latin typeface="楷体" panose="02010609060101010101" pitchFamily="49" charset="-122"/>
                  <a:ea typeface="楷体" panose="02010609060101010101" pitchFamily="49" charset="-122"/>
                </a:rPr>
                <a:t>法律指南。</a:t>
              </a:r>
              <a:endParaRPr lang="zh-CN" altLang="en-US" sz="2000" dirty="0">
                <a:solidFill>
                  <a:schemeClr val="bg1"/>
                </a:solidFill>
                <a:latin typeface="楷体" panose="02010609060101010101" pitchFamily="49" charset="-122"/>
                <a:ea typeface="楷体" panose="02010609060101010101" pitchFamily="49" charset="-122"/>
              </a:endParaRPr>
            </a:p>
          </p:txBody>
        </p:sp>
      </p:grpSp>
      <p:sp>
        <p:nvSpPr>
          <p:cNvPr id="7" name="文本框 6"/>
          <p:cNvSpPr txBox="1"/>
          <p:nvPr/>
        </p:nvSpPr>
        <p:spPr>
          <a:xfrm>
            <a:off x="2516188" y="1223963"/>
            <a:ext cx="7359650" cy="584200"/>
          </a:xfrm>
          <a:prstGeom prst="rect">
            <a:avLst/>
          </a:prstGeom>
          <a:noFill/>
        </p:spPr>
        <p:txBody>
          <a:bodyPr wrap="none" lIns="91440" tIns="45720" rIns="91440" bIns="45720">
            <a:spAutoFit/>
          </a:bodyPr>
          <a:lstStyle>
            <a:defPPr>
              <a:defRPr lang="zh-CN"/>
            </a:defPPr>
            <a:lvl1pPr algn="ctr">
              <a:defRPr sz="3200" b="0" cap="none" spc="0">
                <a:ln w="0"/>
                <a:solidFill>
                  <a:srgbClr val="FF0000"/>
                </a:solidFill>
                <a:effectLst>
                  <a:outerShdw blurRad="38100" dist="19050" dir="2700000" algn="tl" rotWithShape="0">
                    <a:schemeClr val="dk1">
                      <a:alpha val="40000"/>
                    </a:schemeClr>
                  </a:outerShdw>
                </a:effectLst>
                <a:latin typeface="+mn-ea"/>
                <a:ea typeface="+mn-ea"/>
              </a:defRPr>
            </a:lvl1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rPr>
              <a:t>本次防控疫情体现如何尊重和保障人权</a:t>
            </a:r>
            <a:r>
              <a:rPr kumimoji="0" lang="en-US" altLang="zh-CN"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rPr>
              <a:t>?</a:t>
            </a:r>
            <a:endParaRPr kumimoji="0" lang="zh-CN" altLang="en-US" sz="3200" b="0"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mn-ea"/>
              <a:ea typeface="+mn-ea"/>
              <a:cs typeface="+mn-cs"/>
            </a:endParaRPr>
          </a:p>
        </p:txBody>
      </p:sp>
      <p:grpSp>
        <p:nvGrpSpPr>
          <p:cNvPr id="58384" name="组合 8"/>
          <p:cNvGrpSpPr/>
          <p:nvPr/>
        </p:nvGrpSpPr>
        <p:grpSpPr>
          <a:xfrm>
            <a:off x="333375" y="2017713"/>
            <a:ext cx="2708275" cy="4090987"/>
            <a:chOff x="534988" y="1934676"/>
            <a:chExt cx="2709069" cy="4091107"/>
          </a:xfrm>
        </p:grpSpPr>
        <p:sp>
          <p:nvSpPr>
            <p:cNvPr id="8" name="矩形: 圆角 7"/>
            <p:cNvSpPr/>
            <p:nvPr/>
          </p:nvSpPr>
          <p:spPr>
            <a:xfrm>
              <a:off x="534988" y="1934676"/>
              <a:ext cx="2709069" cy="4091107"/>
            </a:xfrm>
            <a:prstGeom prst="roundRect">
              <a:avLst/>
            </a:prstGeom>
            <a:solidFill>
              <a:srgbClr val="FF3B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58386" name="文本框 1"/>
            <p:cNvSpPr txBox="1"/>
            <p:nvPr/>
          </p:nvSpPr>
          <p:spPr>
            <a:xfrm>
              <a:off x="810419" y="2133065"/>
              <a:ext cx="2307288" cy="3784711"/>
            </a:xfrm>
            <a:prstGeom prst="rect">
              <a:avLst/>
            </a:prstGeom>
            <a:noFill/>
            <a:ln w="9525">
              <a:noFill/>
            </a:ln>
          </p:spPr>
          <p:txBody>
            <a:bodyPr anchor="t">
              <a:spAutoFit/>
            </a:bodyPr>
            <a:p>
              <a:pPr eaLnBrk="0" hangingPunct="0"/>
              <a:r>
                <a:rPr lang="en-US" altLang="zh-CN" sz="2000" b="1" dirty="0">
                  <a:solidFill>
                    <a:schemeClr val="bg1"/>
                  </a:solidFill>
                  <a:latin typeface="楷体" panose="02010609060101010101" pitchFamily="49" charset="-122"/>
                  <a:ea typeface="楷体" panose="02010609060101010101" pitchFamily="49" charset="-122"/>
                </a:rPr>
                <a:t>2020</a:t>
              </a:r>
              <a:r>
                <a:rPr lang="zh-CN" altLang="en-US" sz="2000" b="1" dirty="0">
                  <a:solidFill>
                    <a:schemeClr val="bg1"/>
                  </a:solidFill>
                  <a:latin typeface="楷体" panose="02010609060101010101" pitchFamily="49" charset="-122"/>
                  <a:ea typeface="楷体" panose="02010609060101010101" pitchFamily="49" charset="-122"/>
                </a:rPr>
                <a:t>年</a:t>
              </a:r>
              <a:r>
                <a:rPr lang="en-US" altLang="zh-CN" sz="2000" b="1" dirty="0">
                  <a:solidFill>
                    <a:schemeClr val="bg1"/>
                  </a:solidFill>
                  <a:latin typeface="楷体" panose="02010609060101010101" pitchFamily="49" charset="-122"/>
                  <a:ea typeface="楷体" panose="02010609060101010101" pitchFamily="49" charset="-122"/>
                </a:rPr>
                <a:t>2</a:t>
              </a:r>
              <a:r>
                <a:rPr lang="zh-CN" altLang="en-US" sz="2000" b="1" dirty="0">
                  <a:solidFill>
                    <a:schemeClr val="bg1"/>
                  </a:solidFill>
                  <a:latin typeface="楷体" panose="02010609060101010101" pitchFamily="49" charset="-122"/>
                  <a:ea typeface="楷体" panose="02010609060101010101" pitchFamily="49" charset="-122"/>
                </a:rPr>
                <a:t>月，重庆市五届人大常委会第十五次会议通过了</a:t>
              </a:r>
              <a:r>
                <a:rPr lang="en-US" altLang="zh-CN" sz="2000" b="1" dirty="0">
                  <a:solidFill>
                    <a:schemeClr val="bg1"/>
                  </a:solidFill>
                  <a:latin typeface="楷体" panose="02010609060101010101" pitchFamily="49" charset="-122"/>
                  <a:ea typeface="楷体" panose="02010609060101010101" pitchFamily="49" charset="-122"/>
                </a:rPr>
                <a:t>《</a:t>
              </a:r>
              <a:r>
                <a:rPr lang="zh-CN" altLang="en-US" sz="2000" b="1" dirty="0">
                  <a:solidFill>
                    <a:schemeClr val="bg1"/>
                  </a:solidFill>
                  <a:latin typeface="楷体" panose="02010609060101010101" pitchFamily="49" charset="-122"/>
                  <a:ea typeface="楷体" panose="02010609060101010101" pitchFamily="49" charset="-122"/>
                </a:rPr>
                <a:t>重庆市人民代表大会常务委员会关于依法全力开展新冠肺炎疫情防控工作的决定</a:t>
              </a:r>
              <a:r>
                <a:rPr lang="en-US" altLang="zh-CN" sz="2000" b="1" dirty="0">
                  <a:solidFill>
                    <a:schemeClr val="bg1"/>
                  </a:solidFill>
                  <a:latin typeface="楷体" panose="02010609060101010101" pitchFamily="49" charset="-122"/>
                  <a:ea typeface="楷体" panose="02010609060101010101" pitchFamily="49" charset="-122"/>
                </a:rPr>
                <a:t>》</a:t>
              </a:r>
              <a:r>
                <a:rPr lang="zh-CN" altLang="en-US" sz="2000" b="1" dirty="0">
                  <a:solidFill>
                    <a:schemeClr val="bg1"/>
                  </a:solidFill>
                  <a:latin typeface="楷体" panose="02010609060101010101" pitchFamily="49" charset="-122"/>
                  <a:ea typeface="楷体" panose="02010609060101010101" pitchFamily="49" charset="-122"/>
                </a:rPr>
                <a:t>（下称</a:t>
              </a:r>
              <a:r>
                <a:rPr lang="en-US" altLang="zh-CN" sz="2000" b="1" dirty="0">
                  <a:solidFill>
                    <a:schemeClr val="bg1"/>
                  </a:solidFill>
                  <a:latin typeface="楷体" panose="02010609060101010101" pitchFamily="49" charset="-122"/>
                  <a:ea typeface="楷体" panose="02010609060101010101" pitchFamily="49" charset="-122"/>
                </a:rPr>
                <a:t>《</a:t>
              </a:r>
              <a:r>
                <a:rPr lang="zh-CN" altLang="en-US" sz="2000" b="1" dirty="0">
                  <a:solidFill>
                    <a:schemeClr val="bg1"/>
                  </a:solidFill>
                  <a:latin typeface="楷体" panose="02010609060101010101" pitchFamily="49" charset="-122"/>
                  <a:ea typeface="楷体" panose="02010609060101010101" pitchFamily="49" charset="-122"/>
                </a:rPr>
                <a:t>决定</a:t>
              </a:r>
              <a:r>
                <a:rPr lang="en-US" altLang="zh-CN" sz="2000" b="1" dirty="0">
                  <a:solidFill>
                    <a:schemeClr val="bg1"/>
                  </a:solidFill>
                  <a:latin typeface="楷体" panose="02010609060101010101" pitchFamily="49" charset="-122"/>
                  <a:ea typeface="楷体" panose="02010609060101010101" pitchFamily="49" charset="-122"/>
                </a:rPr>
                <a:t>》</a:t>
              </a:r>
              <a:r>
                <a:rPr lang="zh-CN" altLang="en-US" sz="2000" b="1" dirty="0">
                  <a:solidFill>
                    <a:schemeClr val="bg1"/>
                  </a:solidFill>
                  <a:latin typeface="楷体" panose="02010609060101010101" pitchFamily="49" charset="-122"/>
                  <a:ea typeface="楷体" panose="02010609060101010101" pitchFamily="49" charset="-122"/>
                </a:rPr>
                <a:t>），该决定自</a:t>
              </a:r>
              <a:r>
                <a:rPr lang="en-US" altLang="zh-CN" sz="2000" b="1" dirty="0">
                  <a:solidFill>
                    <a:schemeClr val="bg1"/>
                  </a:solidFill>
                  <a:latin typeface="楷体" panose="02010609060101010101" pitchFamily="49" charset="-122"/>
                  <a:ea typeface="楷体" panose="02010609060101010101" pitchFamily="49" charset="-122"/>
                </a:rPr>
                <a:t>2</a:t>
              </a:r>
              <a:r>
                <a:rPr lang="zh-CN" altLang="en-US" sz="2000" b="1" dirty="0">
                  <a:solidFill>
                    <a:schemeClr val="bg1"/>
                  </a:solidFill>
                  <a:latin typeface="楷体" panose="02010609060101010101" pitchFamily="49" charset="-122"/>
                  <a:ea typeface="楷体" panose="02010609060101010101" pitchFamily="49" charset="-122"/>
                </a:rPr>
                <a:t>月</a:t>
              </a:r>
              <a:r>
                <a:rPr lang="en-US" altLang="zh-CN" sz="2000" b="1" dirty="0">
                  <a:solidFill>
                    <a:schemeClr val="bg1"/>
                  </a:solidFill>
                  <a:latin typeface="楷体" panose="02010609060101010101" pitchFamily="49" charset="-122"/>
                  <a:ea typeface="楷体" panose="02010609060101010101" pitchFamily="49" charset="-122"/>
                </a:rPr>
                <a:t>10</a:t>
              </a:r>
              <a:r>
                <a:rPr lang="zh-CN" altLang="en-US" sz="2000" b="1" dirty="0">
                  <a:solidFill>
                    <a:schemeClr val="bg1"/>
                  </a:solidFill>
                  <a:latin typeface="楷体" panose="02010609060101010101" pitchFamily="49" charset="-122"/>
                  <a:ea typeface="楷体" panose="02010609060101010101" pitchFamily="49" charset="-122"/>
                </a:rPr>
                <a:t>日起施行，并做出以上规定。</a:t>
              </a:r>
              <a:endParaRPr lang="zh-CN" altLang="en-US" sz="2000" b="1" dirty="0">
                <a:solidFill>
                  <a:schemeClr val="bg1"/>
                </a:solidFill>
                <a:latin typeface="楷体" panose="02010609060101010101" pitchFamily="49" charset="-122"/>
                <a:ea typeface="楷体" panose="02010609060101010101" pitchFamily="49" charset="-122"/>
              </a:endParaRPr>
            </a:p>
          </p:txBody>
        </p:sp>
      </p:grpSp>
      <p:sp>
        <p:nvSpPr>
          <p:cNvPr id="14" name="矩形 13"/>
          <p:cNvSpPr/>
          <p:nvPr/>
        </p:nvSpPr>
        <p:spPr>
          <a:xfrm>
            <a:off x="668338" y="6043613"/>
            <a:ext cx="2038350" cy="646113"/>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rPr>
              <a:t>立法要求</a:t>
            </a:r>
            <a:endParaRPr kumimoji="0" lang="zh-CN" altLang="en-US" sz="3600" b="1" i="0" u="none" strike="noStrike" kern="1200" cap="none" spc="0" normalizeH="0" baseline="0" noProof="0" dirty="0">
              <a:ln w="0"/>
              <a:solidFill>
                <a:srgbClr val="FF0000"/>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endParaRPr>
          </a:p>
        </p:txBody>
      </p:sp>
      <p:sp>
        <p:nvSpPr>
          <p:cNvPr id="23" name="矩形 22"/>
          <p:cNvSpPr/>
          <p:nvPr/>
        </p:nvSpPr>
        <p:spPr>
          <a:xfrm>
            <a:off x="3641725" y="6029325"/>
            <a:ext cx="2036763" cy="64770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w="0"/>
                <a:solidFill>
                  <a:srgbClr val="92D050"/>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rPr>
              <a:t>执法要求</a:t>
            </a:r>
            <a:endParaRPr kumimoji="0" lang="zh-CN" altLang="en-US" sz="3600" b="1" i="0" u="none" strike="noStrike" kern="1200" cap="none" spc="0" normalizeH="0" baseline="0" noProof="0" dirty="0">
              <a:ln w="0"/>
              <a:solidFill>
                <a:srgbClr val="92D050"/>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endParaRPr>
          </a:p>
        </p:txBody>
      </p:sp>
      <p:sp>
        <p:nvSpPr>
          <p:cNvPr id="24" name="矩形 23"/>
          <p:cNvSpPr/>
          <p:nvPr/>
        </p:nvSpPr>
        <p:spPr>
          <a:xfrm>
            <a:off x="6562725" y="6029325"/>
            <a:ext cx="2038350" cy="647700"/>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w="0"/>
                <a:solidFill>
                  <a:srgbClr val="537EDC"/>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rPr>
              <a:t>司法要求</a:t>
            </a:r>
            <a:endParaRPr kumimoji="0" lang="zh-CN" altLang="en-US" sz="3600" b="1" i="0" u="none" strike="noStrike" kern="1200" cap="none" spc="0" normalizeH="0" baseline="0" noProof="0" dirty="0">
              <a:ln w="0"/>
              <a:solidFill>
                <a:srgbClr val="537EDC"/>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endParaRPr>
          </a:p>
        </p:txBody>
      </p:sp>
      <p:sp>
        <p:nvSpPr>
          <p:cNvPr id="25" name="矩形 24"/>
          <p:cNvSpPr/>
          <p:nvPr/>
        </p:nvSpPr>
        <p:spPr>
          <a:xfrm>
            <a:off x="9324975" y="6043613"/>
            <a:ext cx="2036763" cy="646113"/>
          </a:xfrm>
          <a:prstGeom prst="rect">
            <a:avLst/>
          </a:prstGeom>
          <a:noFill/>
        </p:spPr>
        <p:txBody>
          <a:bodyPr wrap="none" lIns="91440" tIns="45720" rIns="91440" bIns="45720">
            <a:spAutoFit/>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1200" cap="none" spc="0" normalizeH="0" baseline="0" noProof="0" dirty="0">
                <a:ln w="0"/>
                <a:solidFill>
                  <a:srgbClr val="D75BB9"/>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rPr>
              <a:t>宣传教育</a:t>
            </a:r>
            <a:endParaRPr kumimoji="0" lang="zh-CN" altLang="en-US" sz="3600" b="1" i="0" u="none" strike="noStrike" kern="1200" cap="none" spc="0" normalizeH="0" baseline="0" noProof="0" dirty="0">
              <a:ln w="0"/>
              <a:solidFill>
                <a:srgbClr val="D75BB9"/>
              </a:solidFill>
              <a:effectLst>
                <a:outerShdw blurRad="38100" dist="19050" dir="2700000" algn="tl" rotWithShape="0">
                  <a:schemeClr val="dk1">
                    <a:alpha val="40000"/>
                  </a:schemeClr>
                </a:outerShdw>
              </a:effectLst>
              <a:uLnTx/>
              <a:uFillTx/>
              <a:latin typeface="黑体" panose="02010609060101010101" charset="-122"/>
              <a:ea typeface="黑体" panose="02010609060101010101" charset="-122"/>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探究六：国家如何保障人权</a:t>
            </a:r>
            <a:br>
              <a:rPr lang="zh-CN" altLang="en-US" dirty="0">
                <a:sym typeface="Arial" panose="020B0604020202020204" pitchFamily="34" charset="0"/>
              </a:rPr>
            </a:br>
            <a:endParaRPr lang="zh-CN" altLang="en-US" dirty="0">
              <a:sym typeface="Arial" panose="020B0604020202020204" pitchFamily="34" charset="0"/>
            </a:endParaRPr>
          </a:p>
        </p:txBody>
      </p:sp>
      <p:sp>
        <p:nvSpPr>
          <p:cNvPr id="5" name="文本框 4"/>
          <p:cNvSpPr txBox="1"/>
          <p:nvPr/>
        </p:nvSpPr>
        <p:spPr>
          <a:xfrm>
            <a:off x="542575" y="879804"/>
            <a:ext cx="10804635" cy="3107690"/>
          </a:xfrm>
          <a:prstGeom prst="rect">
            <a:avLst/>
          </a:prstGeom>
          <a:noFill/>
        </p:spPr>
        <p:txBody>
          <a:bodyPr wrap="square">
            <a:spAutoFit/>
          </a:bodyPr>
          <a:lstStyle/>
          <a:p>
            <a:r>
              <a:rPr lang="en-US" altLang="zh-CN" sz="2400" dirty="0">
                <a:latin typeface="微软雅黑" panose="020B0503020204020204" pitchFamily="34" charset="-122"/>
                <a:ea typeface="微软雅黑" panose="020B0503020204020204" pitchFamily="34" charset="-122"/>
              </a:rPr>
              <a:t>    </a:t>
            </a:r>
            <a:r>
              <a:rPr lang="en-US" altLang="zh-CN" sz="24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宪法第十九条 ：</a:t>
            </a:r>
            <a:r>
              <a:rPr lang="zh-CN" altLang="en-US" sz="2800" dirty="0">
                <a:solidFill>
                  <a:srgbClr val="7030A0"/>
                </a:solidFill>
                <a:latin typeface="微软雅黑" panose="020B0503020204020204" pitchFamily="34" charset="-122"/>
                <a:ea typeface="微软雅黑" panose="020B0503020204020204" pitchFamily="34" charset="-122"/>
              </a:rPr>
              <a:t>国家发展社会主义的教育事业，提高全国人民的科学文化水平。国家举办各种学校，普及初等义务教育，发展中等教育、职业教育和高等教育，并且发展学前教育。</a:t>
            </a:r>
            <a:endParaRPr lang="zh-CN" altLang="en-US" sz="2800" dirty="0">
              <a:solidFill>
                <a:srgbClr val="7030A0"/>
              </a:solidFill>
              <a:latin typeface="微软雅黑" panose="020B0503020204020204" pitchFamily="34" charset="-122"/>
              <a:ea typeface="微软雅黑" panose="020B0503020204020204" pitchFamily="34" charset="-122"/>
            </a:endParaRPr>
          </a:p>
          <a:p>
            <a:endParaRPr lang="en-US" altLang="zh-CN" sz="2800" dirty="0">
              <a:solidFill>
                <a:srgbClr val="7030A0"/>
              </a:solidFill>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rPr>
              <a:t>受教育权是我国宪法规定的公民基本权利。目前，我国已经初步形成包括教育法、教师法、义务教育法等法律在内的教育法律体系，为保障公民的受教育权奠定了法律基础。</a:t>
            </a:r>
            <a:endParaRPr lang="zh-CN" altLang="en-US" sz="2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634122" y="3714115"/>
            <a:ext cx="3614532" cy="2595234"/>
          </a:xfrm>
          <a:prstGeom prst="rect">
            <a:avLst/>
          </a:prstGeom>
        </p:spPr>
      </p:pic>
      <p:sp>
        <p:nvSpPr>
          <p:cNvPr id="8" name="矩形 7"/>
          <p:cNvSpPr/>
          <p:nvPr/>
        </p:nvSpPr>
        <p:spPr>
          <a:xfrm>
            <a:off x="542073" y="4139571"/>
            <a:ext cx="6849347" cy="521970"/>
          </a:xfrm>
          <a:prstGeom prst="rect">
            <a:avLst/>
          </a:prstGeom>
          <a:solidFill>
            <a:schemeClr val="tx1">
              <a:lumMod val="50000"/>
              <a:lumOff val="50000"/>
            </a:schemeClr>
          </a:solidFill>
        </p:spPr>
        <p:txBody>
          <a:bodyPr wrap="square">
            <a:spAutoFit/>
          </a:bodyPr>
          <a:lstStyle/>
          <a:p>
            <a:pPr lvl="0">
              <a:defRPr/>
            </a:pPr>
            <a:r>
              <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rPr>
              <a:t>思考：我国制定法律说明了什么</a:t>
            </a:r>
            <a:r>
              <a:rPr lang="zh-CN" altLang="en-US" sz="2800" b="1" dirty="0">
                <a:solidFill>
                  <a:prstClr val="white"/>
                </a:solidFill>
                <a:latin typeface="Arial" panose="020B0604020202020204" pitchFamily="34" charset="0"/>
                <a:ea typeface="幼圆" panose="02010509060101010101" pitchFamily="49" charset="-122"/>
                <a:cs typeface="+mn-ea"/>
              </a:rPr>
              <a:t>？</a:t>
            </a:r>
            <a:endPar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9" name="文本框 8"/>
          <p:cNvSpPr txBox="1"/>
          <p:nvPr/>
        </p:nvSpPr>
        <p:spPr>
          <a:xfrm>
            <a:off x="362972" y="4661733"/>
            <a:ext cx="6738888" cy="1630045"/>
          </a:xfrm>
          <a:prstGeom prst="rect">
            <a:avLst/>
          </a:prstGeom>
          <a:noFill/>
        </p:spPr>
        <p:txBody>
          <a:bodyPr wrap="square">
            <a:spAutoFit/>
          </a:bodyPr>
          <a:lstStyle/>
          <a:p>
            <a:r>
              <a:rPr lang="en-US" altLang="zh-CN" sz="28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lang="zh-CN" altLang="zh-CN" sz="28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尊重和保障人权</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是现代法治国家</a:t>
            </a:r>
            <a:r>
              <a:rPr lang="zh-CN"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立法活动</a:t>
            </a:r>
            <a:r>
              <a:rPr lang="zh-CN" altLang="zh-CN"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的基本要求。</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我国宪法规定了公民享有的广泛基本权利，法律进一步明确了公民享有的各项具体权利，规定了侵害权利的法律责任。</a:t>
            </a:r>
            <a:endParaRPr lang="zh-CN" altLang="en-US" sz="2400" dirty="0"/>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57200" y="2402514"/>
            <a:ext cx="5280274" cy="2023126"/>
          </a:xfrm>
          <a:prstGeom prst="rect">
            <a:avLst/>
          </a:prstGeom>
        </p:spPr>
      </p:pic>
      <p:sp>
        <p:nvSpPr>
          <p:cNvPr id="17" name="文本框 16"/>
          <p:cNvSpPr txBox="1"/>
          <p:nvPr/>
        </p:nvSpPr>
        <p:spPr>
          <a:xfrm>
            <a:off x="457200" y="978542"/>
            <a:ext cx="10941270" cy="1198880"/>
          </a:xfrm>
          <a:prstGeom prst="rect">
            <a:avLst/>
          </a:prstGeom>
          <a:noFill/>
        </p:spPr>
        <p:txBody>
          <a:bodyPr wrap="square">
            <a:spAutoFit/>
          </a:bodyPr>
          <a:lstStyle/>
          <a:p>
            <a:r>
              <a:rPr lang="en-US" altLang="zh-CN" sz="2400" b="1" i="0" dirty="0">
                <a:solidFill>
                  <a:srgbClr val="353535"/>
                </a:solidFill>
                <a:effectLst/>
                <a:latin typeface="微软雅黑" panose="020B0503020204020204" pitchFamily="34" charset="-122"/>
                <a:ea typeface="微软雅黑" panose="020B0503020204020204" pitchFamily="34" charset="-122"/>
              </a:rPr>
              <a:t>  </a:t>
            </a:r>
            <a:r>
              <a:rPr lang="zh-CN" altLang="en-US" sz="2400" b="1" i="0" dirty="0">
                <a:solidFill>
                  <a:srgbClr val="353535"/>
                </a:solidFill>
                <a:effectLst/>
                <a:latin typeface="微软雅黑" panose="020B0503020204020204" pitchFamily="34" charset="-122"/>
                <a:ea typeface="微软雅黑" panose="020B0503020204020204" pitchFamily="34" charset="-122"/>
              </a:rPr>
              <a:t>材料：</a:t>
            </a:r>
            <a:r>
              <a:rPr lang="zh-CN" altLang="en-US" sz="2400" b="1" i="0" dirty="0">
                <a:solidFill>
                  <a:srgbClr val="FF0000"/>
                </a:solidFill>
                <a:effectLst/>
                <a:latin typeface="微软雅黑" panose="020B0503020204020204" pitchFamily="34" charset="-122"/>
                <a:ea typeface="微软雅黑" panose="020B0503020204020204" pitchFamily="34" charset="-122"/>
              </a:rPr>
              <a:t>“以前办事都要跑到城里去，这下好了，不出村我就给女儿办好了户口。”</a:t>
            </a:r>
            <a:r>
              <a:rPr lang="zh-CN" altLang="en-US" sz="2400" b="1" i="0" dirty="0">
                <a:solidFill>
                  <a:srgbClr val="353535"/>
                </a:solidFill>
                <a:effectLst/>
                <a:latin typeface="微软雅黑" panose="020B0503020204020204" pitchFamily="34" charset="-122"/>
                <a:ea typeface="微软雅黑" panose="020B0503020204020204" pitchFamily="34" charset="-122"/>
              </a:rPr>
              <a:t> 有了</a:t>
            </a:r>
            <a:r>
              <a:rPr lang="zh-CN" altLang="en-US" sz="2400" b="1" i="0" dirty="0">
                <a:solidFill>
                  <a:srgbClr val="FF0000"/>
                </a:solidFill>
                <a:effectLst/>
                <a:latin typeface="微软雅黑" panose="020B0503020204020204" pitchFamily="34" charset="-122"/>
                <a:ea typeface="微软雅黑" panose="020B0503020204020204" pitchFamily="34" charset="-122"/>
              </a:rPr>
              <a:t>便民服务中心</a:t>
            </a:r>
            <a:r>
              <a:rPr lang="zh-CN" altLang="en-US" sz="2400" b="1" i="0" dirty="0">
                <a:solidFill>
                  <a:srgbClr val="353535"/>
                </a:solidFill>
                <a:effectLst/>
                <a:latin typeface="微软雅黑" panose="020B0503020204020204" pitchFamily="34" charset="-122"/>
                <a:ea typeface="微软雅黑" panose="020B0503020204020204" pitchFamily="34" charset="-122"/>
              </a:rPr>
              <a:t>入驻乡村振兴讲堂，不到半小时，村民余先生在家门口就为女儿申报了户口，这让他倍感便捷。</a:t>
            </a:r>
            <a:endParaRPr lang="zh-CN" altLang="en-US" sz="2400" b="1" dirty="0"/>
          </a:p>
        </p:txBody>
      </p:sp>
      <p:sp>
        <p:nvSpPr>
          <p:cNvPr id="19" name="矩形 18"/>
          <p:cNvSpPr/>
          <p:nvPr/>
        </p:nvSpPr>
        <p:spPr>
          <a:xfrm>
            <a:off x="457200" y="4679130"/>
            <a:ext cx="11111948" cy="523220"/>
          </a:xfrm>
          <a:prstGeom prst="rect">
            <a:avLst/>
          </a:prstGeom>
          <a:solidFill>
            <a:schemeClr val="tx1">
              <a:lumMod val="50000"/>
              <a:lumOff val="50000"/>
            </a:schemeClr>
          </a:solidFill>
        </p:spPr>
        <p:txBody>
          <a:bodyPr wrap="square">
            <a:spAutoFit/>
          </a:bodyPr>
          <a:lstStyle/>
          <a:p>
            <a:pPr lvl="0">
              <a:defRPr/>
            </a:pPr>
            <a:r>
              <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rPr>
              <a:t>思考：“最多跑一次”说明了行政机关在执法过程中要注意什么</a:t>
            </a:r>
            <a:r>
              <a:rPr lang="zh-CN" altLang="en-US" sz="2800" b="1" dirty="0">
                <a:solidFill>
                  <a:prstClr val="white"/>
                </a:solidFill>
                <a:latin typeface="Arial" panose="020B0604020202020204" pitchFamily="34" charset="0"/>
                <a:ea typeface="幼圆" panose="02010509060101010101" pitchFamily="49" charset="-122"/>
                <a:cs typeface="+mn-ea"/>
              </a:rPr>
              <a:t>？</a:t>
            </a:r>
            <a:endParaRPr lang="zh-CN" altLang="en-US" sz="2800" b="1" dirty="0">
              <a:solidFill>
                <a:prstClr val="white"/>
              </a:solidFill>
              <a:latin typeface="Arial" panose="020B0604020202020204" pitchFamily="34" charset="0"/>
              <a:ea typeface="幼圆" panose="02010509060101010101" pitchFamily="49" charset="-122"/>
              <a:cs typeface="+mn-ea"/>
              <a:sym typeface="Arial" panose="020B0604020202020204" pitchFamily="34" charset="0"/>
            </a:endParaRPr>
          </a:p>
        </p:txBody>
      </p:sp>
      <p:sp>
        <p:nvSpPr>
          <p:cNvPr id="20" name="文本框 19"/>
          <p:cNvSpPr txBox="1"/>
          <p:nvPr/>
        </p:nvSpPr>
        <p:spPr>
          <a:xfrm>
            <a:off x="6015770" y="2290692"/>
            <a:ext cx="5553378" cy="1938020"/>
          </a:xfrm>
          <a:prstGeom prst="rect">
            <a:avLst/>
          </a:prstGeom>
          <a:noFill/>
        </p:spPr>
        <p:txBody>
          <a:bodyPr wrap="square">
            <a:spAutoFit/>
          </a:bodyPr>
          <a:lstStyle/>
          <a:p>
            <a:r>
              <a:rPr lang="en-US" sz="2000" b="1" i="0" dirty="0">
                <a:solidFill>
                  <a:srgbClr val="000000"/>
                </a:solidFill>
                <a:effectLst/>
                <a:latin typeface="微软雅黑" panose="020B0503020204020204" pitchFamily="34" charset="-122"/>
                <a:ea typeface="微软雅黑" panose="020B0503020204020204" pitchFamily="34" charset="-122"/>
              </a:rPr>
              <a:t>    </a:t>
            </a:r>
            <a:r>
              <a:rPr lang="en-US" sz="2400" b="1" i="0" dirty="0">
                <a:solidFill>
                  <a:srgbClr val="000000"/>
                </a:solidFill>
                <a:effectLst/>
                <a:latin typeface="微软雅黑" panose="020B0503020204020204" pitchFamily="34" charset="-122"/>
                <a:ea typeface="微软雅黑" panose="020B0503020204020204" pitchFamily="34" charset="-122"/>
              </a:rPr>
              <a:t> </a:t>
            </a:r>
            <a:r>
              <a:rPr lang="en-US" altLang="zh-CN" sz="2400" b="1" i="0" dirty="0">
                <a:solidFill>
                  <a:srgbClr val="000000"/>
                </a:solidFill>
                <a:effectLst/>
                <a:latin typeface="微软雅黑" panose="020B0503020204020204" pitchFamily="34" charset="-122"/>
                <a:ea typeface="微软雅黑" panose="020B0503020204020204" pitchFamily="34" charset="-122"/>
              </a:rPr>
              <a:t>2016</a:t>
            </a:r>
            <a:r>
              <a:rPr lang="zh-CN" altLang="en-US" sz="2400" b="1" i="0" dirty="0">
                <a:solidFill>
                  <a:srgbClr val="000000"/>
                </a:solidFill>
                <a:effectLst/>
                <a:latin typeface="微软雅黑" panose="020B0503020204020204" pitchFamily="34" charset="-122"/>
                <a:ea typeface="微软雅黑" panose="020B0503020204020204" pitchFamily="34" charset="-122"/>
              </a:rPr>
              <a:t>年</a:t>
            </a:r>
            <a:r>
              <a:rPr lang="en-US" altLang="zh-CN" sz="2400" b="1" i="0" dirty="0">
                <a:solidFill>
                  <a:srgbClr val="000000"/>
                </a:solidFill>
                <a:effectLst/>
                <a:latin typeface="微软雅黑" panose="020B0503020204020204" pitchFamily="34" charset="-122"/>
                <a:ea typeface="微软雅黑" panose="020B0503020204020204" pitchFamily="34" charset="-122"/>
              </a:rPr>
              <a:t>9</a:t>
            </a:r>
            <a:r>
              <a:rPr lang="zh-CN" altLang="en-US" sz="2400" b="1" i="0" dirty="0">
                <a:solidFill>
                  <a:srgbClr val="000000"/>
                </a:solidFill>
                <a:effectLst/>
                <a:latin typeface="微软雅黑" panose="020B0503020204020204" pitchFamily="34" charset="-122"/>
                <a:ea typeface="微软雅黑" panose="020B0503020204020204" pitchFamily="34" charset="-122"/>
              </a:rPr>
              <a:t>月</a:t>
            </a:r>
            <a:r>
              <a:rPr lang="en-US" altLang="zh-CN" sz="2400" b="1" i="0" dirty="0">
                <a:solidFill>
                  <a:srgbClr val="000000"/>
                </a:solidFill>
                <a:effectLst/>
                <a:latin typeface="微软雅黑" panose="020B0503020204020204" pitchFamily="34" charset="-122"/>
                <a:ea typeface="微软雅黑" panose="020B0503020204020204" pitchFamily="34" charset="-122"/>
              </a:rPr>
              <a:t>29</a:t>
            </a:r>
            <a:r>
              <a:rPr lang="zh-CN" altLang="en-US" sz="2400" b="1" i="0" dirty="0">
                <a:solidFill>
                  <a:srgbClr val="000000"/>
                </a:solidFill>
                <a:effectLst/>
                <a:latin typeface="微软雅黑" panose="020B0503020204020204" pitchFamily="34" charset="-122"/>
                <a:ea typeface="微软雅黑" panose="020B0503020204020204" pitchFamily="34" charset="-122"/>
              </a:rPr>
              <a:t>日，国务院发布《关于加快推进</a:t>
            </a:r>
            <a:r>
              <a:rPr lang="en-US" altLang="zh-CN" sz="2400" b="1" i="0" dirty="0">
                <a:solidFill>
                  <a:srgbClr val="000000"/>
                </a:solidFill>
                <a:effectLst/>
                <a:latin typeface="微软雅黑" panose="020B0503020204020204" pitchFamily="34" charset="-122"/>
                <a:ea typeface="微软雅黑" panose="020B0503020204020204" pitchFamily="34" charset="-122"/>
              </a:rPr>
              <a:t>“</a:t>
            </a:r>
            <a:r>
              <a:rPr lang="zh-CN" altLang="en-US" sz="2400" b="1" i="0" dirty="0">
                <a:solidFill>
                  <a:srgbClr val="000000"/>
                </a:solidFill>
                <a:effectLst/>
                <a:latin typeface="微软雅黑" panose="020B0503020204020204" pitchFamily="34" charset="-122"/>
                <a:ea typeface="微软雅黑" panose="020B0503020204020204" pitchFamily="34" charset="-122"/>
              </a:rPr>
              <a:t>互联网</a:t>
            </a:r>
            <a:r>
              <a:rPr lang="en-US" altLang="zh-CN" sz="2400" b="1" i="0" dirty="0">
                <a:solidFill>
                  <a:srgbClr val="000000"/>
                </a:solidFill>
                <a:effectLst/>
                <a:latin typeface="微软雅黑" panose="020B0503020204020204" pitchFamily="34" charset="-122"/>
                <a:ea typeface="微软雅黑" panose="020B0503020204020204" pitchFamily="34" charset="-122"/>
              </a:rPr>
              <a:t>+</a:t>
            </a:r>
            <a:r>
              <a:rPr lang="zh-CN" altLang="en-US" sz="2400" b="1" i="0" dirty="0">
                <a:solidFill>
                  <a:srgbClr val="000000"/>
                </a:solidFill>
                <a:effectLst/>
                <a:latin typeface="微软雅黑" panose="020B0503020204020204" pitchFamily="34" charset="-122"/>
                <a:ea typeface="微软雅黑" panose="020B0503020204020204" pitchFamily="34" charset="-122"/>
              </a:rPr>
              <a:t>政务服务</a:t>
            </a:r>
            <a:r>
              <a:rPr lang="en-US" altLang="zh-CN" sz="2400" b="1" i="0" dirty="0">
                <a:solidFill>
                  <a:srgbClr val="000000"/>
                </a:solidFill>
                <a:effectLst/>
                <a:latin typeface="微软雅黑" panose="020B0503020204020204" pitchFamily="34" charset="-122"/>
                <a:ea typeface="微软雅黑" panose="020B0503020204020204" pitchFamily="34" charset="-122"/>
              </a:rPr>
              <a:t>”</a:t>
            </a:r>
            <a:r>
              <a:rPr lang="zh-CN" altLang="en-US" sz="2400" b="1" i="0" dirty="0">
                <a:solidFill>
                  <a:srgbClr val="000000"/>
                </a:solidFill>
                <a:effectLst/>
                <a:latin typeface="微软雅黑" panose="020B0503020204020204" pitchFamily="34" charset="-122"/>
                <a:ea typeface="微软雅黑" panose="020B0503020204020204" pitchFamily="34" charset="-122"/>
              </a:rPr>
              <a:t>工作的指导意见》，要求推进服务事项网上办理，推行网上受理、网上办理、网上反馈，让群众少跑腿，不断提高服务水平。</a:t>
            </a:r>
            <a:endParaRPr lang="zh-CN" altLang="en-US" sz="2400" b="1" i="0" dirty="0">
              <a:solidFill>
                <a:srgbClr val="000000"/>
              </a:solidFill>
              <a:effectLst/>
              <a:latin typeface="微软雅黑" panose="020B0503020204020204" pitchFamily="34" charset="-122"/>
              <a:ea typeface="微软雅黑" panose="020B0503020204020204" pitchFamily="34" charset="-122"/>
            </a:endParaRPr>
          </a:p>
        </p:txBody>
      </p:sp>
      <p:sp>
        <p:nvSpPr>
          <p:cNvPr id="22" name="文本框 21"/>
          <p:cNvSpPr txBox="1"/>
          <p:nvPr/>
        </p:nvSpPr>
        <p:spPr>
          <a:xfrm>
            <a:off x="539750" y="5365408"/>
            <a:ext cx="10946296" cy="748030"/>
          </a:xfrm>
          <a:prstGeom prst="rect">
            <a:avLst/>
          </a:prstGeom>
          <a:noFill/>
        </p:spPr>
        <p:txBody>
          <a:bodyPr wrap="square">
            <a:spAutoFit/>
          </a:bodyPr>
          <a:lstStyle/>
          <a:p>
            <a:pPr marL="0" marR="0" lvl="0" indent="0" fontAlgn="auto">
              <a:lnSpc>
                <a:spcPts val="2560"/>
              </a:lnSpc>
            </a:pPr>
            <a:r>
              <a:rPr lang="en-US" altLang="zh-CN" sz="2400" b="1" dirty="0">
                <a:solidFill>
                  <a:srgbClr val="000000"/>
                </a:solidFill>
                <a:latin typeface="微软雅黑" panose="020B0503020204020204" pitchFamily="34" charset="-122"/>
                <a:ea typeface="微软雅黑" panose="020B0503020204020204" pitchFamily="34" charset="-122"/>
              </a:rPr>
              <a:t>    </a:t>
            </a:r>
            <a:r>
              <a:rPr lang="zh-CN" altLang="en-US" sz="2400" b="1" dirty="0">
                <a:solidFill>
                  <a:srgbClr val="000000"/>
                </a:solidFill>
                <a:latin typeface="微软雅黑" panose="020B0503020204020204" pitchFamily="34" charset="-122"/>
                <a:ea typeface="微软雅黑" panose="020B0503020204020204" pitchFamily="34" charset="-122"/>
              </a:rPr>
              <a:t>提示：</a:t>
            </a:r>
            <a:r>
              <a:rPr lang="zh-CN" altLang="en-US" sz="2400" b="1" dirty="0">
                <a:solidFill>
                  <a:srgbClr val="FF0000"/>
                </a:solidFill>
                <a:latin typeface="微软雅黑" panose="020B0503020204020204" pitchFamily="34" charset="-122"/>
                <a:ea typeface="微软雅黑" panose="020B0503020204020204" pitchFamily="34" charset="-122"/>
              </a:rPr>
              <a:t>行政机关</a:t>
            </a:r>
            <a:r>
              <a:rPr lang="zh-CN" altLang="en-US" sz="2400" b="1" dirty="0">
                <a:solidFill>
                  <a:srgbClr val="000000"/>
                </a:solidFill>
                <a:latin typeface="微软雅黑" panose="020B0503020204020204" pitchFamily="34" charset="-122"/>
                <a:ea typeface="微软雅黑" panose="020B0503020204020204" pitchFamily="34" charset="-122"/>
              </a:rPr>
              <a:t>在执法过程中应当树立尊重和保障人权的意识，做到严格规范公正文明执法，坚持依宪施政、依法行政、简政放权</a:t>
            </a:r>
            <a:r>
              <a:rPr lang="zh-CN" altLang="en-US" sz="1800" b="1" dirty="0">
                <a:solidFill>
                  <a:srgbClr val="767171"/>
                </a:solidFill>
                <a:latin typeface="微软雅黑" panose="020B0503020204020204" pitchFamily="34" charset="-122"/>
                <a:ea typeface="微软雅黑" panose="020B0503020204020204" pitchFamily="34" charset="-122"/>
              </a:rPr>
              <a:t>。</a:t>
            </a:r>
            <a:endParaRPr lang="zh-CN" altLang="en-US" sz="1800" b="1" dirty="0">
              <a:solidFill>
                <a:srgbClr val="767171"/>
              </a:solidFill>
              <a:latin typeface="微软雅黑" panose="020B0503020204020204" pitchFamily="34" charset="-122"/>
              <a:ea typeface="微软雅黑" panose="020B0503020204020204" pitchFamily="34" charset="-122"/>
            </a:endParaRPr>
          </a:p>
        </p:txBody>
      </p:sp>
      <p:sp>
        <p:nvSpPr>
          <p:cNvPr id="10"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探究六：国家如何保障人权</a:t>
            </a:r>
            <a:br>
              <a:rPr lang="zh-CN" altLang="en-US" dirty="0">
                <a:sym typeface="Arial" panose="020B0604020202020204" pitchFamily="34" charset="0"/>
              </a:rPr>
            </a:br>
            <a:endParaRPr lang="zh-CN" altLang="en-US" dirty="0">
              <a:sym typeface="Arial" panose="020B060402020202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48159" y="5400898"/>
            <a:ext cx="11230314" cy="830997"/>
          </a:xfrm>
          <a:prstGeom prst="rect">
            <a:avLst/>
          </a:prstGeom>
          <a:noFill/>
        </p:spPr>
        <p:txBody>
          <a:bodyPr wrap="square" rtlCol="0" anchor="t">
            <a:spAutoFit/>
          </a:bodyPr>
          <a:lstStyle/>
          <a:p>
            <a:pPr fontAlgn="base">
              <a:buNone/>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监察机关</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依照法律规定独立行使监察权，加强对所有行使</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公权力的公职人员</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的监督，保护公民的各项合法权益。</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15475" y="1645765"/>
            <a:ext cx="5547841" cy="3566469"/>
          </a:xfrm>
          <a:prstGeom prst="rect">
            <a:avLst/>
          </a:prstGeom>
        </p:spPr>
      </p:pic>
      <p:pic>
        <p:nvPicPr>
          <p:cNvPr id="5" name="图片 4"/>
          <p:cNvPicPr>
            <a:picLocks noChangeAspect="1"/>
          </p:cNvPicPr>
          <p:nvPr/>
        </p:nvPicPr>
        <p:blipFill>
          <a:blip r:embed="rId2"/>
          <a:stretch>
            <a:fillRect/>
          </a:stretch>
        </p:blipFill>
        <p:spPr>
          <a:xfrm>
            <a:off x="6400796" y="1645765"/>
            <a:ext cx="2580037" cy="3471749"/>
          </a:xfrm>
          <a:prstGeom prst="rect">
            <a:avLst/>
          </a:prstGeom>
        </p:spPr>
      </p:pic>
      <p:sp>
        <p:nvSpPr>
          <p:cNvPr id="9" name="矩形 8"/>
          <p:cNvSpPr/>
          <p:nvPr/>
        </p:nvSpPr>
        <p:spPr>
          <a:xfrm>
            <a:off x="548159" y="1041603"/>
            <a:ext cx="10901719" cy="523220"/>
          </a:xfrm>
          <a:prstGeom prst="rect">
            <a:avLst/>
          </a:prstGeom>
          <a:solidFill>
            <a:schemeClr val="tx1">
              <a:lumMod val="50000"/>
              <a:lumOff val="50000"/>
            </a:schemeClr>
          </a:solidFill>
        </p:spPr>
        <p:txBody>
          <a:bodyPr wrap="square">
            <a:spAutoFit/>
          </a:bodyPr>
          <a:lstStyle/>
          <a:p>
            <a:pPr>
              <a:defRPr/>
            </a:pPr>
            <a:r>
              <a:rPr lang="zh-CN" altLang="en-US" sz="2800" b="1" dirty="0">
                <a:solidFill>
                  <a:prstClr val="white"/>
                </a:solidFill>
                <a:latin typeface="Arial" panose="020B0604020202020204" pitchFamily="34" charset="0"/>
                <a:ea typeface="幼圆" panose="02010509060101010101" pitchFamily="49" charset="-122"/>
                <a:cs typeface="+mn-ea"/>
                <a:sym typeface="+mn-ea"/>
              </a:rPr>
              <a:t>思考：结合图片思考监察委员会对哪些人员进行监督？</a:t>
            </a:r>
            <a:endParaRPr lang="zh-CN" altLang="en-US" sz="2800" b="1" dirty="0">
              <a:solidFill>
                <a:prstClr val="white"/>
              </a:solidFill>
              <a:latin typeface="Arial" panose="020B0604020202020204" pitchFamily="34" charset="0"/>
              <a:ea typeface="幼圆" panose="02010509060101010101" pitchFamily="49" charset="-122"/>
              <a:cs typeface="+mn-ea"/>
              <a:sym typeface="+mn-ea"/>
            </a:endParaRPr>
          </a:p>
        </p:txBody>
      </p:sp>
      <p:sp>
        <p:nvSpPr>
          <p:cNvPr id="10"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探究六：国家如何保障人权</a:t>
            </a:r>
            <a:br>
              <a:rPr lang="zh-CN" altLang="en-US" dirty="0">
                <a:sym typeface="Arial" panose="020B0604020202020204" pitchFamily="34" charset="0"/>
              </a:rPr>
            </a:br>
            <a:endParaRPr lang="zh-CN" altLang="en-US" dirty="0">
              <a:sym typeface="Arial" panose="020B060402020202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481330" y="3553460"/>
            <a:ext cx="10640060" cy="521970"/>
          </a:xfrm>
          <a:prstGeom prst="rect">
            <a:avLst/>
          </a:prstGeom>
          <a:solidFill>
            <a:schemeClr val="tx1">
              <a:lumMod val="50000"/>
              <a:lumOff val="50000"/>
            </a:schemeClr>
          </a:soli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思考：人民法院的做法对于保障柯先生的合法权益有何积极作用？</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sp>
        <p:nvSpPr>
          <p:cNvPr id="15" name="文本框 14"/>
          <p:cNvSpPr txBox="1"/>
          <p:nvPr/>
        </p:nvSpPr>
        <p:spPr>
          <a:xfrm>
            <a:off x="558165" y="5555615"/>
            <a:ext cx="10728325" cy="829945"/>
          </a:xfrm>
          <a:prstGeom prst="rect">
            <a:avLst/>
          </a:prstGeom>
          <a:noFill/>
        </p:spPr>
        <p:txBody>
          <a:bodyPr wrap="square">
            <a:spAutoFit/>
          </a:bodyPr>
          <a:lstStyle/>
          <a:p>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    </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审判机关、检察机关</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要依照宪法和法律的规定</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宋体" panose="02010600030101010101" pitchFamily="2" charset="-122"/>
              </a:rPr>
              <a:t>独立行使审判权、检察权,保护公民的各项合法权益。</a:t>
            </a:r>
            <a:endParaRPr lang="zh-CN" altLang="en-US" sz="2400" dirty="0"/>
          </a:p>
        </p:txBody>
      </p:sp>
      <p:sp>
        <p:nvSpPr>
          <p:cNvPr id="16" name="文本框 15"/>
          <p:cNvSpPr txBox="1"/>
          <p:nvPr/>
        </p:nvSpPr>
        <p:spPr>
          <a:xfrm>
            <a:off x="351882" y="1490008"/>
            <a:ext cx="11251095" cy="2306955"/>
          </a:xfrm>
          <a:prstGeom prst="rect">
            <a:avLst/>
          </a:prstGeom>
          <a:noFill/>
        </p:spPr>
        <p:txBody>
          <a:bodyPr wrap="square">
            <a:spAutoFit/>
          </a:bodyPr>
          <a:lstStyle/>
          <a:p>
            <a:r>
              <a:rPr lang="en-US" altLang="zh-CN" sz="2400" b="1" i="0" dirty="0">
                <a:solidFill>
                  <a:srgbClr val="000000"/>
                </a:solidFill>
                <a:effectLst/>
                <a:latin typeface="微软雅黑" panose="020B0503020204020204" pitchFamily="34" charset="-122"/>
                <a:ea typeface="微软雅黑" panose="020B0503020204020204" pitchFamily="34" charset="-122"/>
              </a:rPr>
              <a:t>     </a:t>
            </a:r>
            <a:r>
              <a:rPr lang="zh-CN" altLang="en-US" sz="2400" b="1" i="0" dirty="0">
                <a:solidFill>
                  <a:srgbClr val="000000"/>
                </a:solidFill>
                <a:effectLst/>
                <a:latin typeface="微软雅黑" panose="020B0503020204020204" pitchFamily="34" charset="-122"/>
                <a:ea typeface="微软雅黑" panose="020B0503020204020204" pitchFamily="34" charset="-122"/>
              </a:rPr>
              <a:t>原告柯先生乘坐被告南昌市某公司的客车发生交通事故而严重受伤，双下肢完全瘫痪，司法鉴定为二级伤残。在案件审理过程中，人民法院了解到柯先生经济困难且身在四川省马边彝族自治县、柯某家属无力到江西开庭等情况，积极与被告沟通，并连夜长途跋涉前往柯先生驻地开庭，促成双方当事人和解，被告当庭支付给柯先生</a:t>
            </a:r>
            <a:r>
              <a:rPr lang="en-US" altLang="zh-CN" sz="2400" b="1" i="0" dirty="0">
                <a:solidFill>
                  <a:srgbClr val="000000"/>
                </a:solidFill>
                <a:effectLst/>
                <a:latin typeface="微软雅黑" panose="020B0503020204020204" pitchFamily="34" charset="-122"/>
                <a:ea typeface="微软雅黑" panose="020B0503020204020204" pitchFamily="34" charset="-122"/>
              </a:rPr>
              <a:t>28</a:t>
            </a:r>
            <a:r>
              <a:rPr lang="zh-CN" altLang="en-US" sz="2400" b="1" i="0" dirty="0">
                <a:solidFill>
                  <a:srgbClr val="000000"/>
                </a:solidFill>
                <a:effectLst/>
                <a:latin typeface="微软雅黑" panose="020B0503020204020204" pitchFamily="34" charset="-122"/>
                <a:ea typeface="微软雅黑" panose="020B0503020204020204" pitchFamily="34" charset="-122"/>
              </a:rPr>
              <a:t>万元赔偿款。</a:t>
            </a:r>
            <a:r>
              <a:rPr lang="en-US" altLang="zh-CN" sz="2400" b="1" i="0" dirty="0">
                <a:solidFill>
                  <a:srgbClr val="000000"/>
                </a:solidFill>
                <a:effectLst/>
                <a:latin typeface="微软雅黑" panose="020B0503020204020204" pitchFamily="34" charset="-122"/>
                <a:ea typeface="微软雅黑" panose="020B0503020204020204" pitchFamily="34" charset="-122"/>
              </a:rPr>
              <a:t> </a:t>
            </a:r>
            <a:endParaRPr lang="en-US" altLang="zh-CN" sz="2400" b="1" i="0" dirty="0">
              <a:solidFill>
                <a:srgbClr val="000000"/>
              </a:solidFill>
              <a:effectLst/>
              <a:latin typeface="微软雅黑" panose="020B0503020204020204" pitchFamily="34" charset="-122"/>
              <a:ea typeface="微软雅黑" panose="020B0503020204020204" pitchFamily="34" charset="-122"/>
            </a:endParaRPr>
          </a:p>
          <a:p>
            <a:endParaRPr lang="en-US" altLang="zh-CN" sz="2400" b="1" i="0" dirty="0">
              <a:solidFill>
                <a:srgbClr val="000000"/>
              </a:solidFill>
              <a:effectLst/>
              <a:latin typeface="微软雅黑" panose="020B0503020204020204" pitchFamily="34" charset="-122"/>
              <a:ea typeface="微软雅黑" panose="020B0503020204020204" pitchFamily="34" charset="-122"/>
            </a:endParaRPr>
          </a:p>
        </p:txBody>
      </p:sp>
      <p:sp>
        <p:nvSpPr>
          <p:cNvPr id="9" name="标题 2"/>
          <p:cNvSpPr>
            <a:spLocks noGrp="1"/>
          </p:cNvSpPr>
          <p:nvPr>
            <p:ph type="title"/>
          </p:nvPr>
        </p:nvSpPr>
        <p:spPr>
          <a:xfrm>
            <a:off x="1036439" y="512631"/>
            <a:ext cx="9153416" cy="594951"/>
          </a:xfrm>
        </p:spPr>
        <p:txBody>
          <a:bodyPr/>
          <a:lstStyle/>
          <a:p>
            <a:r>
              <a:rPr lang="zh-CN" altLang="en-US" dirty="0">
                <a:sym typeface="Arial" panose="020B0604020202020204" pitchFamily="34" charset="0"/>
              </a:rPr>
              <a:t>探究六：国家如何保障人权</a:t>
            </a:r>
            <a:br>
              <a:rPr lang="zh-CN" altLang="en-US" dirty="0">
                <a:sym typeface="Arial" panose="020B0604020202020204" pitchFamily="34" charset="0"/>
              </a:rPr>
            </a:br>
            <a:endParaRPr lang="zh-CN" altLang="en-US" dirty="0">
              <a:sym typeface="Arial" panose="020B0604020202020204" pitchFamily="34" charset="0"/>
            </a:endParaRPr>
          </a:p>
        </p:txBody>
      </p:sp>
      <p:sp>
        <p:nvSpPr>
          <p:cNvPr id="2" name="文本框 1"/>
          <p:cNvSpPr txBox="1"/>
          <p:nvPr/>
        </p:nvSpPr>
        <p:spPr>
          <a:xfrm>
            <a:off x="558165" y="4239260"/>
            <a:ext cx="11252835" cy="1268095"/>
          </a:xfrm>
          <a:prstGeom prst="rect">
            <a:avLst/>
          </a:prstGeom>
          <a:noFill/>
        </p:spPr>
        <p:txBody>
          <a:bodyPr wrap="square">
            <a:spAutoFit/>
          </a:bodyPr>
          <a:p>
            <a:pPr fontAlgn="auto">
              <a:lnSpc>
                <a:spcPts val="3060"/>
              </a:lnSpc>
            </a:pPr>
            <a:r>
              <a:rPr lang="en-US" altLang="zh-CN" sz="2800" b="1" dirty="0">
                <a:gradFill>
                  <a:gsLst>
                    <a:gs pos="0">
                      <a:srgbClr val="7B32B2"/>
                    </a:gs>
                    <a:gs pos="100000">
                      <a:srgbClr val="401A5D"/>
                    </a:gs>
                  </a:gsLst>
                  <a:lin scaled="0"/>
                </a:gradFill>
              </a:rPr>
              <a:t>     </a:t>
            </a:r>
            <a:r>
              <a:rPr lang="zh-CN" altLang="en-US" sz="2800" b="1" dirty="0">
                <a:gradFill>
                  <a:gsLst>
                    <a:gs pos="0">
                      <a:srgbClr val="7B32B2"/>
                    </a:gs>
                    <a:gs pos="100000">
                      <a:srgbClr val="401A5D"/>
                    </a:gs>
                  </a:gsLst>
                  <a:lin scaled="0"/>
                </a:gradFill>
              </a:rPr>
              <a:t>人民法院根据案件实际情况，坚持人性化做法，切实维护柯先生的合法权益，及时对受害人的损失予以救济。在司法活动中贯彻落实尊重和保障人权的宪法原则。</a:t>
            </a:r>
            <a:endParaRPr lang="zh-CN" altLang="en-US" sz="2800" b="1" dirty="0">
              <a:gradFill>
                <a:gsLst>
                  <a:gs pos="0">
                    <a:srgbClr val="7B32B2"/>
                  </a:gs>
                  <a:gs pos="100000">
                    <a:srgbClr val="401A5D"/>
                  </a:gs>
                </a:gsLst>
                <a:lin scaled="0"/>
              </a:gra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 calcmode="lin" valueType="num">
                                      <p:cBhvr additive="base">
                                        <p:cTn id="7" dur="500" fill="hold"/>
                                        <p:tgtEl>
                                          <p:spTgt spid="119"/>
                                        </p:tgtEl>
                                        <p:attrNameLst>
                                          <p:attrName>ppt_x</p:attrName>
                                        </p:attrNameLst>
                                      </p:cBhvr>
                                      <p:tavLst>
                                        <p:tav tm="0">
                                          <p:val>
                                            <p:strVal val="#ppt_x"/>
                                          </p:val>
                                        </p:tav>
                                        <p:tav tm="100000">
                                          <p:val>
                                            <p:strVal val="#ppt_x"/>
                                          </p:val>
                                        </p:tav>
                                      </p:tavLst>
                                    </p:anim>
                                    <p:anim calcmode="lin" valueType="num">
                                      <p:cBhvr additive="base">
                                        <p:cTn id="8" dur="500" fill="hold"/>
                                        <p:tgtEl>
                                          <p:spTgt spid="1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bldLvl="0" animBg="1"/>
      <p:bldP spid="15"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p:cNvSpPr/>
          <p:nvPr/>
        </p:nvSpPr>
        <p:spPr>
          <a:xfrm>
            <a:off x="481090" y="5339116"/>
            <a:ext cx="9918789" cy="521970"/>
          </a:xfrm>
          <a:prstGeom prst="rect">
            <a:avLst/>
          </a:prstGeom>
          <a:solidFill>
            <a:schemeClr val="tx1">
              <a:lumMod val="50000"/>
              <a:lumOff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思考：尊重和保障人权需要如何做呢？</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pic>
        <p:nvPicPr>
          <p:cNvPr id="7" name="图片 6"/>
          <p:cNvPicPr>
            <a:picLocks noChangeAspect="1"/>
          </p:cNvPicPr>
          <p:nvPr/>
        </p:nvPicPr>
        <p:blipFill>
          <a:blip r:embed="rId1"/>
          <a:stretch>
            <a:fillRect/>
          </a:stretch>
        </p:blipFill>
        <p:spPr>
          <a:xfrm>
            <a:off x="698423" y="1886046"/>
            <a:ext cx="2655305" cy="1657721"/>
          </a:xfrm>
          <a:prstGeom prst="rect">
            <a:avLst/>
          </a:prstGeom>
          <a:noFill/>
          <a:ln w="9525">
            <a:noFill/>
          </a:ln>
        </p:spPr>
      </p:pic>
      <p:pic>
        <p:nvPicPr>
          <p:cNvPr id="8" name="图片 7"/>
          <p:cNvPicPr>
            <a:picLocks noChangeAspect="1"/>
          </p:cNvPicPr>
          <p:nvPr/>
        </p:nvPicPr>
        <p:blipFill>
          <a:blip r:embed="rId2"/>
          <a:srcRect r="1086" b="5280"/>
          <a:stretch>
            <a:fillRect/>
          </a:stretch>
        </p:blipFill>
        <p:spPr>
          <a:xfrm>
            <a:off x="709074" y="3478338"/>
            <a:ext cx="2643088" cy="1638071"/>
          </a:xfrm>
          <a:prstGeom prst="rect">
            <a:avLst/>
          </a:prstGeom>
          <a:noFill/>
          <a:ln w="9525">
            <a:noFill/>
          </a:ln>
        </p:spPr>
      </p:pic>
      <p:pic>
        <p:nvPicPr>
          <p:cNvPr id="9" name="图片 8"/>
          <p:cNvPicPr>
            <a:picLocks noChangeAspect="1"/>
          </p:cNvPicPr>
          <p:nvPr/>
        </p:nvPicPr>
        <p:blipFill>
          <a:blip r:embed="rId3"/>
          <a:srcRect b="6384"/>
          <a:stretch>
            <a:fillRect/>
          </a:stretch>
        </p:blipFill>
        <p:spPr>
          <a:xfrm>
            <a:off x="3451952" y="3456901"/>
            <a:ext cx="2723147" cy="1680943"/>
          </a:xfrm>
          <a:prstGeom prst="rect">
            <a:avLst/>
          </a:prstGeom>
          <a:noFill/>
          <a:ln w="9525">
            <a:noFill/>
          </a:ln>
        </p:spPr>
      </p:pic>
      <p:sp>
        <p:nvSpPr>
          <p:cNvPr id="10" name="文本框 9"/>
          <p:cNvSpPr txBox="1"/>
          <p:nvPr/>
        </p:nvSpPr>
        <p:spPr>
          <a:xfrm>
            <a:off x="2881250" y="1897683"/>
            <a:ext cx="398757" cy="712897"/>
          </a:xfrm>
          <a:prstGeom prst="rect">
            <a:avLst/>
          </a:prstGeom>
          <a:solidFill>
            <a:srgbClr val="FFC000"/>
          </a:solidFill>
          <a:ln w="9525">
            <a:noFill/>
          </a:ln>
        </p:spPr>
        <p:txBody>
          <a:bodyPr wrap="square">
            <a:spAutoFit/>
          </a:bodyPr>
          <a:lstStyle/>
          <a:p>
            <a:pPr>
              <a:buFont typeface="Arial" panose="020B0604020202020204" pitchFamily="34" charset="0"/>
            </a:pPr>
            <a:r>
              <a:rPr lang="zh-CN" altLang="en-US" sz="2000" b="1" dirty="0">
                <a:latin typeface="微软雅黑" panose="020B0503020204020204" pitchFamily="34" charset="-122"/>
                <a:ea typeface="微软雅黑" panose="020B0503020204020204" pitchFamily="34" charset="-122"/>
              </a:rPr>
              <a:t>立法</a:t>
            </a:r>
            <a:endParaRPr lang="zh-CN" altLang="en-US" sz="20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2864809" y="3514620"/>
            <a:ext cx="398757" cy="712897"/>
          </a:xfrm>
          <a:prstGeom prst="rect">
            <a:avLst/>
          </a:prstGeom>
          <a:solidFill>
            <a:srgbClr val="FFC000"/>
          </a:solidFill>
          <a:ln w="9525">
            <a:noFill/>
          </a:ln>
        </p:spPr>
        <p:txBody>
          <a:bodyPr wrap="square">
            <a:spAutoFit/>
          </a:bodyPr>
          <a:lstStyle/>
          <a:p>
            <a:pPr>
              <a:buFont typeface="Arial" panose="020B0604020202020204" pitchFamily="34" charset="0"/>
            </a:pPr>
            <a:r>
              <a:rPr lang="zh-CN" altLang="en-US" sz="2000" b="1" dirty="0">
                <a:latin typeface="微软雅黑" panose="020B0503020204020204" pitchFamily="34" charset="-122"/>
                <a:ea typeface="微软雅黑" panose="020B0503020204020204" pitchFamily="34" charset="-122"/>
              </a:rPr>
              <a:t>行政</a:t>
            </a:r>
            <a:endParaRPr lang="zh-CN" altLang="en-US" sz="20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5653510" y="3401099"/>
            <a:ext cx="398757" cy="712897"/>
          </a:xfrm>
          <a:prstGeom prst="rect">
            <a:avLst/>
          </a:prstGeom>
          <a:solidFill>
            <a:srgbClr val="FFC000"/>
          </a:solidFill>
          <a:ln w="9525">
            <a:noFill/>
          </a:ln>
        </p:spPr>
        <p:txBody>
          <a:bodyPr wrap="square">
            <a:spAutoFit/>
          </a:bodyPr>
          <a:lstStyle/>
          <a:p>
            <a:pPr>
              <a:buFont typeface="Arial" panose="020B0604020202020204" pitchFamily="34" charset="0"/>
            </a:pPr>
            <a:r>
              <a:rPr lang="zh-CN" altLang="en-US" sz="2000" b="1" dirty="0">
                <a:latin typeface="微软雅黑" panose="020B0503020204020204" pitchFamily="34" charset="-122"/>
                <a:ea typeface="微软雅黑" panose="020B0503020204020204" pitchFamily="34" charset="-122"/>
              </a:rPr>
              <a:t>司法</a:t>
            </a:r>
            <a:endParaRPr lang="zh-CN" altLang="en-US" sz="20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stretch>
            <a:fillRect/>
          </a:stretch>
        </p:blipFill>
        <p:spPr>
          <a:xfrm>
            <a:off x="6274889" y="1757763"/>
            <a:ext cx="2731766" cy="3403780"/>
          </a:xfrm>
          <a:prstGeom prst="rect">
            <a:avLst/>
          </a:prstGeom>
        </p:spPr>
      </p:pic>
      <p:sp>
        <p:nvSpPr>
          <p:cNvPr id="14" name="文本框 13"/>
          <p:cNvSpPr txBox="1"/>
          <p:nvPr/>
        </p:nvSpPr>
        <p:spPr>
          <a:xfrm>
            <a:off x="6274889" y="1765019"/>
            <a:ext cx="398757" cy="712897"/>
          </a:xfrm>
          <a:prstGeom prst="rect">
            <a:avLst/>
          </a:prstGeom>
          <a:solidFill>
            <a:srgbClr val="FFC000"/>
          </a:solidFill>
          <a:ln w="9525">
            <a:noFill/>
          </a:ln>
        </p:spPr>
        <p:txBody>
          <a:bodyPr wrap="square">
            <a:spAutoFit/>
          </a:bodyPr>
          <a:lstStyle/>
          <a:p>
            <a:pPr>
              <a:buFont typeface="Arial" panose="020B0604020202020204" pitchFamily="34" charset="0"/>
            </a:pPr>
            <a:r>
              <a:rPr lang="zh-CN" altLang="en-US" sz="2000" b="1" dirty="0">
                <a:latin typeface="微软雅黑" panose="020B0503020204020204" pitchFamily="34" charset="-122"/>
                <a:ea typeface="微软雅黑" panose="020B0503020204020204" pitchFamily="34" charset="-122"/>
              </a:rPr>
              <a:t>监察</a:t>
            </a:r>
            <a:endParaRPr lang="zh-CN" altLang="en-US" sz="2000" b="1"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5"/>
          <a:stretch>
            <a:fillRect/>
          </a:stretch>
        </p:blipFill>
        <p:spPr>
          <a:xfrm>
            <a:off x="3506819" y="1753707"/>
            <a:ext cx="2614978" cy="1705945"/>
          </a:xfrm>
          <a:prstGeom prst="rect">
            <a:avLst/>
          </a:prstGeom>
          <a:noFill/>
          <a:ln w="9525">
            <a:noFill/>
          </a:ln>
        </p:spPr>
      </p:pic>
      <p:sp>
        <p:nvSpPr>
          <p:cNvPr id="18" name="文本框 17"/>
          <p:cNvSpPr txBox="1"/>
          <p:nvPr/>
        </p:nvSpPr>
        <p:spPr>
          <a:xfrm>
            <a:off x="5653510" y="1809835"/>
            <a:ext cx="398757" cy="712897"/>
          </a:xfrm>
          <a:prstGeom prst="rect">
            <a:avLst/>
          </a:prstGeom>
          <a:solidFill>
            <a:srgbClr val="FFC000"/>
          </a:solidFill>
          <a:ln w="9525">
            <a:noFill/>
          </a:ln>
        </p:spPr>
        <p:txBody>
          <a:bodyPr wrap="square">
            <a:spAutoFit/>
          </a:bodyPr>
          <a:lstStyle/>
          <a:p>
            <a:pPr>
              <a:buFont typeface="Arial" panose="020B0604020202020204" pitchFamily="34" charset="0"/>
            </a:pPr>
            <a:r>
              <a:rPr lang="zh-CN" altLang="en-US" sz="2000" b="1" dirty="0">
                <a:latin typeface="微软雅黑" panose="020B0503020204020204" pitchFamily="34" charset="-122"/>
                <a:ea typeface="微软雅黑" panose="020B0503020204020204" pitchFamily="34" charset="-122"/>
              </a:rPr>
              <a:t>普法</a:t>
            </a:r>
            <a:endParaRPr lang="zh-CN" altLang="en-US" sz="2000" b="1" dirty="0">
              <a:latin typeface="微软雅黑" panose="020B0503020204020204" pitchFamily="34" charset="-122"/>
              <a:ea typeface="微软雅黑" panose="020B0503020204020204" pitchFamily="34" charset="-122"/>
            </a:endParaRPr>
          </a:p>
        </p:txBody>
      </p:sp>
      <p:sp>
        <p:nvSpPr>
          <p:cNvPr id="19" name="文本框 12"/>
          <p:cNvSpPr txBox="1"/>
          <p:nvPr/>
        </p:nvSpPr>
        <p:spPr>
          <a:xfrm>
            <a:off x="128536" y="1042108"/>
            <a:ext cx="8990972" cy="546457"/>
          </a:xfrm>
          <a:prstGeom prst="rect">
            <a:avLst/>
          </a:prstGeom>
          <a:noFill/>
          <a:ln w="9525">
            <a:noFill/>
          </a:ln>
        </p:spPr>
        <p:txBody>
          <a:bodyPr wrap="square" lIns="53492" tIns="26746" rIns="53492" bIns="26746">
            <a:spAutoFit/>
          </a:bodyPr>
          <a:lstStyle/>
          <a:p>
            <a:pPr algn="ctr" defTabSz="713105">
              <a:defRPr/>
            </a:pPr>
            <a:r>
              <a:rPr lang="zh-CN" altLang="en-US" sz="32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下面我们来总结：国家如何尊重和保障人权？</a:t>
            </a:r>
            <a:endParaRPr lang="zh-CN" altLang="en-US" sz="32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探究六：国家如何保障人权</a:t>
            </a:r>
            <a:br>
              <a:rPr lang="zh-CN" altLang="en-US" dirty="0">
                <a:sym typeface="Arial" panose="020B0604020202020204" pitchFamily="34" charset="0"/>
              </a:rPr>
            </a:br>
            <a:endParaRPr lang="zh-CN" altLang="en-US" dirty="0">
              <a:sym typeface="Arial" panose="020B060402020202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ppt_x</p:attrName>
                                        </p:attrNameLst>
                                      </p:cBhvr>
                                      <p:tavLst>
                                        <p:tav tm="0">
                                          <p:val>
                                            <p:strVal val="#ppt_x"/>
                                          </p:val>
                                        </p:tav>
                                        <p:tav tm="100000">
                                          <p:val>
                                            <p:strVal val="#ppt_x"/>
                                          </p:val>
                                        </p:tav>
                                      </p:tavLst>
                                    </p:anim>
                                    <p:anim calcmode="lin" valueType="num">
                                      <p:cBhvr>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down)">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wipe(down)">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1" grpId="0" bldLvl="0" animBg="1"/>
      <p:bldP spid="12" grpId="0" bldLvl="0" animBg="1"/>
      <p:bldP spid="14" grpId="0" bldLvl="0" animBg="1"/>
      <p:bldP spid="18"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95720" y="389450"/>
            <a:ext cx="9153416" cy="594951"/>
          </a:xfrm>
        </p:spPr>
        <p:txBody>
          <a:bodyPr/>
          <a:lstStyle/>
          <a:p>
            <a:r>
              <a:rPr lang="zh-CN" altLang="en-US" sz="4000" dirty="0">
                <a:sym typeface="Arial" panose="020B0604020202020204" pitchFamily="34" charset="0"/>
              </a:rPr>
              <a:t>笔记区</a:t>
            </a:r>
            <a:br>
              <a:rPr lang="zh-CN" altLang="en-US" dirty="0">
                <a:sym typeface="Arial" panose="020B0604020202020204" pitchFamily="34" charset="0"/>
              </a:rPr>
            </a:br>
            <a:endParaRPr lang="zh-CN" altLang="en-US" dirty="0">
              <a:sym typeface="Arial" panose="020B0604020202020204" pitchFamily="34" charset="0"/>
            </a:endParaRPr>
          </a:p>
        </p:txBody>
      </p:sp>
      <p:sp>
        <p:nvSpPr>
          <p:cNvPr id="7" name="文本框 12"/>
          <p:cNvSpPr txBox="1"/>
          <p:nvPr/>
        </p:nvSpPr>
        <p:spPr>
          <a:xfrm>
            <a:off x="2507001" y="575855"/>
            <a:ext cx="7588962" cy="545465"/>
          </a:xfrm>
          <a:prstGeom prst="rect">
            <a:avLst/>
          </a:prstGeom>
          <a:noFill/>
          <a:ln w="9525">
            <a:noFill/>
          </a:ln>
        </p:spPr>
        <p:txBody>
          <a:bodyPr wrap="square" lIns="53492" tIns="26746" rIns="53492" bIns="26746">
            <a:spAutoFit/>
          </a:bodyPr>
          <a:lstStyle/>
          <a:p>
            <a:pPr algn="ctr" defTabSz="713105">
              <a:defRPr/>
            </a:pPr>
            <a:r>
              <a:rPr lang="en-US" altLang="zh-CN" sz="32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32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rPr>
              <a:t>国家如何尊重和保障人权？</a:t>
            </a:r>
            <a:endParaRPr lang="zh-CN" altLang="en-US" sz="32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 name="文本框 7"/>
          <p:cNvSpPr txBox="1"/>
          <p:nvPr/>
        </p:nvSpPr>
        <p:spPr>
          <a:xfrm>
            <a:off x="356208" y="1183309"/>
            <a:ext cx="11244221" cy="6622415"/>
          </a:xfrm>
          <a:prstGeom prst="rect">
            <a:avLst/>
          </a:prstGeom>
          <a:noFill/>
        </p:spPr>
        <p:txBody>
          <a:bodyPr wrap="square" rtlCol="0" anchor="t">
            <a:spAutoFit/>
          </a:bodyPr>
          <a:lstStyle/>
          <a:p>
            <a:pPr algn="just" eaLnBrk="0" hangingPunct="0">
              <a:lnSpc>
                <a:spcPts val="3165"/>
              </a:lnSpc>
            </a:pPr>
            <a:r>
              <a:rPr lang="zh-CN" altLang="en-US" sz="2800" b="1" dirty="0">
                <a:gradFill>
                  <a:gsLst>
                    <a:gs pos="0">
                      <a:srgbClr val="7B32B2"/>
                    </a:gs>
                    <a:gs pos="100000">
                      <a:srgbClr val="401A5D"/>
                    </a:gs>
                  </a:gsLst>
                  <a:lin scaled="0"/>
                </a:gradFill>
                <a:latin typeface="宋体" panose="02010600030101010101" pitchFamily="2" charset="-122"/>
                <a:ea typeface="微软雅黑" panose="020B0503020204020204" pitchFamily="34" charset="-122"/>
                <a:sym typeface="+mn-ea"/>
              </a:rPr>
              <a:t>①（总要求）</a:t>
            </a:r>
            <a:r>
              <a:rPr lang="zh-CN" altLang="en-US" sz="2800" dirty="0">
                <a:latin typeface="宋体" panose="02010600030101010101" pitchFamily="2" charset="-122"/>
                <a:ea typeface="微软雅黑" panose="020B0503020204020204" pitchFamily="34" charset="-122"/>
                <a:sym typeface="+mn-ea"/>
              </a:rPr>
              <a:t>尊重和保障人权是我国的</a:t>
            </a:r>
            <a:r>
              <a:rPr lang="zh-CN" altLang="en-US" sz="2800" dirty="0">
                <a:solidFill>
                  <a:srgbClr val="FF0000"/>
                </a:solidFill>
                <a:latin typeface="宋体" panose="02010600030101010101" pitchFamily="2" charset="-122"/>
                <a:ea typeface="微软雅黑" panose="020B0503020204020204" pitchFamily="34" charset="-122"/>
                <a:sym typeface="+mn-ea"/>
              </a:rPr>
              <a:t>宪法原则</a:t>
            </a:r>
            <a:r>
              <a:rPr lang="zh-CN" altLang="en-US" sz="2800" dirty="0">
                <a:latin typeface="宋体" panose="02010600030101010101" pitchFamily="2" charset="-122"/>
                <a:ea typeface="微软雅黑" panose="020B0503020204020204" pitchFamily="34" charset="-122"/>
                <a:sym typeface="+mn-ea"/>
              </a:rPr>
              <a:t>，它要求</a:t>
            </a:r>
            <a:r>
              <a:rPr lang="zh-CN" altLang="en-US" sz="2800" dirty="0">
                <a:solidFill>
                  <a:srgbClr val="FF0000"/>
                </a:solidFill>
                <a:latin typeface="宋体" panose="02010600030101010101" pitchFamily="2" charset="-122"/>
                <a:ea typeface="微软雅黑" panose="020B0503020204020204" pitchFamily="34" charset="-122"/>
                <a:sym typeface="+mn-ea"/>
              </a:rPr>
              <a:t>各级国家机关</a:t>
            </a:r>
            <a:r>
              <a:rPr lang="zh-CN" altLang="en-US" sz="2800" dirty="0">
                <a:latin typeface="宋体" panose="02010600030101010101" pitchFamily="2" charset="-122"/>
                <a:ea typeface="微软雅黑" panose="020B0503020204020204" pitchFamily="34" charset="-122"/>
                <a:sym typeface="+mn-ea"/>
              </a:rPr>
              <a:t>树立尊重和保障人权的理念，加强人权</a:t>
            </a:r>
            <a:r>
              <a:rPr lang="zh-CN" altLang="en-US" sz="2800" dirty="0">
                <a:solidFill>
                  <a:srgbClr val="FF0000"/>
                </a:solidFill>
                <a:latin typeface="宋体" panose="02010600030101010101" pitchFamily="2" charset="-122"/>
                <a:ea typeface="微软雅黑" panose="020B0503020204020204" pitchFamily="34" charset="-122"/>
                <a:sym typeface="+mn-ea"/>
              </a:rPr>
              <a:t>法治保障</a:t>
            </a:r>
            <a:r>
              <a:rPr lang="zh-CN" altLang="en-US" sz="2800" dirty="0">
                <a:latin typeface="宋体" panose="02010600030101010101" pitchFamily="2" charset="-122"/>
                <a:ea typeface="微软雅黑" panose="020B0503020204020204" pitchFamily="34" charset="-122"/>
                <a:sym typeface="+mn-ea"/>
              </a:rPr>
              <a:t>。保证人民依法享有广泛的权利和自由。</a:t>
            </a:r>
            <a:r>
              <a:rPr lang="en-US" altLang="zh-CN" sz="2800" b="1" dirty="0">
                <a:latin typeface="微软雅黑" panose="020B0503020204020204" pitchFamily="34" charset="-122"/>
                <a:ea typeface="微软雅黑" panose="020B0503020204020204" pitchFamily="34" charset="-122"/>
                <a:sym typeface="+mn-ea"/>
              </a:rPr>
              <a:t>p7</a:t>
            </a:r>
            <a:endParaRPr lang="en-US" altLang="zh-CN" sz="2800" b="1" dirty="0">
              <a:latin typeface="微软雅黑" panose="020B0503020204020204" pitchFamily="34" charset="-122"/>
              <a:ea typeface="微软雅黑" panose="020B0503020204020204" pitchFamily="34" charset="-122"/>
              <a:sym typeface="+mn-ea"/>
            </a:endParaRPr>
          </a:p>
          <a:p>
            <a:pPr algn="just" eaLnBrk="0" hangingPunct="0">
              <a:lnSpc>
                <a:spcPts val="3165"/>
              </a:lnSpc>
            </a:pPr>
            <a:r>
              <a:rPr lang="zh-CN" altLang="en-US" sz="2800" b="1" dirty="0">
                <a:gradFill>
                  <a:gsLst>
                    <a:gs pos="0">
                      <a:srgbClr val="7B32B2"/>
                    </a:gs>
                    <a:gs pos="100000">
                      <a:srgbClr val="401A5D"/>
                    </a:gs>
                  </a:gsLst>
                  <a:lin scaled="0"/>
                </a:gradFill>
                <a:latin typeface="微软雅黑" panose="020B0503020204020204" pitchFamily="34" charset="-122"/>
                <a:ea typeface="微软雅黑" panose="020B0503020204020204" pitchFamily="34" charset="-122"/>
                <a:sym typeface="+mn-ea"/>
              </a:rPr>
              <a:t>（具体要求）</a:t>
            </a:r>
            <a:endParaRPr lang="en-US" altLang="zh-CN" sz="2800" b="1" dirty="0">
              <a:solidFill>
                <a:srgbClr val="FF0000"/>
              </a:solidFill>
              <a:latin typeface="微软雅黑" panose="020B0503020204020204" pitchFamily="34" charset="-122"/>
              <a:ea typeface="微软雅黑" panose="020B0503020204020204" pitchFamily="34" charset="-122"/>
              <a:sym typeface="+mn-ea"/>
            </a:endParaRPr>
          </a:p>
          <a:p>
            <a:pPr algn="just" eaLnBrk="0" hangingPunct="0">
              <a:lnSpc>
                <a:spcPts val="3165"/>
              </a:lnSpc>
            </a:pPr>
            <a:r>
              <a:rPr lang="zh-CN" altLang="en-US" sz="2800" dirty="0">
                <a:latin typeface="宋体" panose="02010600030101010101" pitchFamily="2" charset="-122"/>
                <a:ea typeface="微软雅黑" panose="020B0503020204020204" pitchFamily="34" charset="-122"/>
                <a:sym typeface="+mn-ea"/>
              </a:rPr>
              <a:t>②</a:t>
            </a:r>
            <a:r>
              <a:rPr lang="zh-CN" altLang="en-US" sz="2800" dirty="0">
                <a:solidFill>
                  <a:srgbClr val="0070C0"/>
                </a:solidFill>
                <a:latin typeface="宋体" panose="02010600030101010101" pitchFamily="2" charset="-122"/>
                <a:ea typeface="微软雅黑" panose="020B0503020204020204" pitchFamily="34" charset="-122"/>
                <a:sym typeface="+mn-ea"/>
              </a:rPr>
              <a:t>（立法）</a:t>
            </a:r>
            <a:r>
              <a:rPr lang="zh-CN" altLang="en-US" sz="2800" dirty="0">
                <a:latin typeface="宋体" panose="02010600030101010101" pitchFamily="2" charset="-122"/>
                <a:ea typeface="微软雅黑" panose="020B0503020204020204" pitchFamily="34" charset="-122"/>
                <a:sym typeface="+mn-ea"/>
              </a:rPr>
              <a:t>尊重和保障人权是现代法治国家</a:t>
            </a:r>
            <a:r>
              <a:rPr lang="zh-CN" altLang="en-US" sz="2800" dirty="0">
                <a:solidFill>
                  <a:srgbClr val="FF0000"/>
                </a:solidFill>
                <a:latin typeface="宋体" panose="02010600030101010101" pitchFamily="2" charset="-122"/>
                <a:ea typeface="微软雅黑" panose="020B0503020204020204" pitchFamily="34" charset="-122"/>
                <a:sym typeface="+mn-ea"/>
              </a:rPr>
              <a:t>立法活动的基本要求</a:t>
            </a:r>
            <a:r>
              <a:rPr lang="zh-CN" altLang="en-US" sz="2800" dirty="0">
                <a:latin typeface="宋体" panose="02010600030101010101" pitchFamily="2" charset="-122"/>
                <a:ea typeface="微软雅黑" panose="020B0503020204020204" pitchFamily="34" charset="-122"/>
                <a:sym typeface="+mn-ea"/>
              </a:rPr>
              <a:t>。</a:t>
            </a:r>
            <a:r>
              <a:rPr lang="en-US" altLang="zh-CN" sz="2800" b="1" dirty="0">
                <a:latin typeface="微软雅黑" panose="020B0503020204020204" pitchFamily="34" charset="-122"/>
                <a:ea typeface="微软雅黑" panose="020B0503020204020204" pitchFamily="34" charset="-122"/>
                <a:sym typeface="+mn-ea"/>
              </a:rPr>
              <a:t>p9</a:t>
            </a:r>
            <a:endParaRPr lang="zh-CN" altLang="en-US" sz="2800" dirty="0">
              <a:latin typeface="宋体" panose="02010600030101010101" pitchFamily="2" charset="-122"/>
              <a:ea typeface="微软雅黑" panose="020B0503020204020204" pitchFamily="34" charset="-122"/>
              <a:sym typeface="+mn-ea"/>
            </a:endParaRPr>
          </a:p>
          <a:p>
            <a:pPr algn="just" eaLnBrk="0" hangingPunct="0">
              <a:lnSpc>
                <a:spcPts val="3165"/>
              </a:lnSpc>
            </a:pPr>
            <a:r>
              <a:rPr lang="zh-CN" altLang="en-US" sz="2800" dirty="0">
                <a:latin typeface="宋体" panose="02010600030101010101" pitchFamily="2" charset="-122"/>
                <a:ea typeface="微软雅黑" panose="020B0503020204020204" pitchFamily="34" charset="-122"/>
                <a:sym typeface="+mn-ea"/>
              </a:rPr>
              <a:t>③</a:t>
            </a:r>
            <a:r>
              <a:rPr lang="zh-CN" altLang="en-US" sz="2800" dirty="0">
                <a:solidFill>
                  <a:srgbClr val="0070C0"/>
                </a:solidFill>
                <a:latin typeface="宋体" panose="02010600030101010101" pitchFamily="2" charset="-122"/>
                <a:ea typeface="微软雅黑" panose="020B0503020204020204" pitchFamily="34" charset="-122"/>
                <a:sym typeface="+mn-ea"/>
              </a:rPr>
              <a:t>（执法）</a:t>
            </a:r>
            <a:r>
              <a:rPr lang="zh-CN" altLang="en-US" sz="2800" dirty="0">
                <a:latin typeface="宋体" panose="02010600030101010101" pitchFamily="2" charset="-122"/>
                <a:ea typeface="微软雅黑" panose="020B0503020204020204" pitchFamily="34" charset="-122"/>
                <a:sym typeface="+mn-ea"/>
              </a:rPr>
              <a:t>行政机关在</a:t>
            </a:r>
            <a:r>
              <a:rPr lang="zh-CN" altLang="en-US" sz="2800" dirty="0">
                <a:solidFill>
                  <a:srgbClr val="FF0000"/>
                </a:solidFill>
                <a:latin typeface="宋体" panose="02010600030101010101" pitchFamily="2" charset="-122"/>
                <a:ea typeface="微软雅黑" panose="020B0503020204020204" pitchFamily="34" charset="-122"/>
                <a:sym typeface="+mn-ea"/>
              </a:rPr>
              <a:t>执法过程</a:t>
            </a:r>
            <a:r>
              <a:rPr lang="zh-CN" altLang="en-US" sz="2800" dirty="0">
                <a:latin typeface="宋体" panose="02010600030101010101" pitchFamily="2" charset="-122"/>
                <a:ea typeface="微软雅黑" panose="020B0503020204020204" pitchFamily="34" charset="-122"/>
                <a:sym typeface="+mn-ea"/>
              </a:rPr>
              <a:t>中应当树立尊重和保障人权的意识，做到严格规范公正文明执法，坚持依宪施政、依法行政、简政放权。</a:t>
            </a:r>
            <a:r>
              <a:rPr lang="en-US" altLang="zh-CN" sz="2800" b="1" dirty="0">
                <a:latin typeface="微软雅黑" panose="020B0503020204020204" pitchFamily="34" charset="-122"/>
                <a:ea typeface="微软雅黑" panose="020B0503020204020204" pitchFamily="34" charset="-122"/>
                <a:sym typeface="+mn-ea"/>
              </a:rPr>
              <a:t>p9</a:t>
            </a:r>
            <a:endParaRPr lang="en-US" altLang="zh-CN" sz="2800" b="1" dirty="0">
              <a:latin typeface="微软雅黑" panose="020B0503020204020204" pitchFamily="34" charset="-122"/>
              <a:ea typeface="微软雅黑" panose="020B0503020204020204" pitchFamily="34" charset="-122"/>
              <a:sym typeface="+mn-ea"/>
            </a:endParaRPr>
          </a:p>
          <a:p>
            <a:pPr algn="just" eaLnBrk="0" hangingPunct="0">
              <a:lnSpc>
                <a:spcPts val="3165"/>
              </a:lnSpc>
              <a:buClrTx/>
              <a:buSzTx/>
              <a:buFontTx/>
            </a:pP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④</a:t>
            </a:r>
            <a:r>
              <a:rPr lang="zh-CN" altLang="en-US" sz="2800" dirty="0">
                <a:solidFill>
                  <a:srgbClr val="0070C0"/>
                </a:solidFill>
                <a:latin typeface="宋体" panose="02010600030101010101" pitchFamily="2" charset="-122"/>
                <a:ea typeface="微软雅黑" panose="020B0503020204020204" pitchFamily="34" charset="-122"/>
                <a:sym typeface="微软雅黑" panose="020B0503020204020204" pitchFamily="34" charset="-122"/>
              </a:rPr>
              <a:t>（监察）</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监察机关依照法律规定</a:t>
            </a:r>
            <a:r>
              <a:rPr lang="zh-CN" altLang="en-US" sz="2800" dirty="0">
                <a:solidFill>
                  <a:srgbClr val="FF0000"/>
                </a:solidFill>
                <a:latin typeface="宋体" panose="02010600030101010101" pitchFamily="2" charset="-122"/>
                <a:ea typeface="微软雅黑" panose="020B0503020204020204" pitchFamily="34" charset="-122"/>
                <a:sym typeface="微软雅黑" panose="020B0503020204020204" pitchFamily="34" charset="-122"/>
              </a:rPr>
              <a:t>独立行使监察权</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，加强对所有行使</a:t>
            </a:r>
            <a:r>
              <a:rPr lang="zh-CN" altLang="en-US" sz="2800" dirty="0">
                <a:solidFill>
                  <a:srgbClr val="FF0000"/>
                </a:solidFill>
                <a:latin typeface="宋体" panose="02010600030101010101" pitchFamily="2" charset="-122"/>
                <a:ea typeface="微软雅黑" panose="020B0503020204020204" pitchFamily="34" charset="-122"/>
                <a:sym typeface="微软雅黑" panose="020B0503020204020204" pitchFamily="34" charset="-122"/>
              </a:rPr>
              <a:t>公权力</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的公职人员的</a:t>
            </a:r>
            <a:r>
              <a:rPr lang="zh-CN" altLang="en-US" sz="2800" dirty="0">
                <a:solidFill>
                  <a:srgbClr val="FF0000"/>
                </a:solidFill>
                <a:latin typeface="宋体" panose="02010600030101010101" pitchFamily="2" charset="-122"/>
                <a:ea typeface="微软雅黑" panose="020B0503020204020204" pitchFamily="34" charset="-122"/>
                <a:sym typeface="微软雅黑" panose="020B0503020204020204" pitchFamily="34" charset="-122"/>
              </a:rPr>
              <a:t>监督</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，保护公民的各项合法权益。</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p9</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ts val="3165"/>
              </a:lnSpc>
              <a:buClrTx/>
              <a:buSzTx/>
              <a:buFontTx/>
            </a:pP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⑤</a:t>
            </a:r>
            <a:r>
              <a:rPr lang="zh-CN" altLang="en-US" sz="2800" dirty="0">
                <a:solidFill>
                  <a:srgbClr val="0070C0"/>
                </a:solidFill>
                <a:latin typeface="宋体" panose="02010600030101010101" pitchFamily="2" charset="-122"/>
                <a:ea typeface="微软雅黑" panose="020B0503020204020204" pitchFamily="34" charset="-122"/>
                <a:sym typeface="微软雅黑" panose="020B0503020204020204" pitchFamily="34" charset="-122"/>
              </a:rPr>
              <a:t>（司法）</a:t>
            </a:r>
            <a:r>
              <a:rPr lang="zh-CN" altLang="en-US" sz="2800" dirty="0">
                <a:solidFill>
                  <a:srgbClr val="FF0000"/>
                </a:solidFill>
                <a:latin typeface="宋体" panose="02010600030101010101" pitchFamily="2" charset="-122"/>
                <a:ea typeface="微软雅黑" panose="020B0503020204020204" pitchFamily="34" charset="-122"/>
                <a:sym typeface="微软雅黑" panose="020B0503020204020204" pitchFamily="34" charset="-122"/>
              </a:rPr>
              <a:t>审判机关、检察机关</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要依照宪法和法律的规定独立行使审判权、检察权，保护公民的各项合法权益。</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p10</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ts val="3165"/>
              </a:lnSpc>
              <a:buClrTx/>
              <a:buSzTx/>
              <a:buFontTx/>
            </a:pP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⑥</a:t>
            </a:r>
            <a:r>
              <a:rPr lang="zh-CN" altLang="en-US" sz="2800" dirty="0">
                <a:solidFill>
                  <a:srgbClr val="0070C0"/>
                </a:solidFill>
                <a:latin typeface="宋体" panose="02010600030101010101" pitchFamily="2" charset="-122"/>
                <a:ea typeface="微软雅黑" panose="020B0503020204020204" pitchFamily="34" charset="-122"/>
                <a:sym typeface="微软雅黑" panose="020B0503020204020204" pitchFamily="34" charset="-122"/>
              </a:rPr>
              <a:t>（普法）</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国家</a:t>
            </a:r>
            <a:r>
              <a:rPr lang="zh-CN" altLang="en-US" sz="2800" dirty="0">
                <a:solidFill>
                  <a:srgbClr val="FF0000"/>
                </a:solidFill>
                <a:latin typeface="宋体" panose="02010600030101010101" pitchFamily="2" charset="-122"/>
                <a:ea typeface="微软雅黑" panose="020B0503020204020204" pitchFamily="34" charset="-122"/>
                <a:sym typeface="微软雅黑" panose="020B0503020204020204" pitchFamily="34" charset="-122"/>
              </a:rPr>
              <a:t>加强法治宣传教育</a:t>
            </a:r>
            <a:r>
              <a:rPr lang="zh-CN" altLang="en-US" sz="2800" dirty="0">
                <a:latin typeface="宋体" panose="02010600030101010101" pitchFamily="2" charset="-122"/>
                <a:ea typeface="微软雅黑" panose="020B0503020204020204" pitchFamily="34" charset="-122"/>
                <a:sym typeface="微软雅黑" panose="020B0503020204020204" pitchFamily="34" charset="-122"/>
              </a:rPr>
              <a:t>，弘扬社会主义法治精神，建设社会主义法治文化，增强全民法治观念，形成全民守法的氛围和习惯，努力将人权理想变成现实。</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p10</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eaLnBrk="0" hangingPunct="0">
              <a:lnSpc>
                <a:spcPts val="3165"/>
              </a:lnSpc>
            </a:pPr>
            <a:endParaRPr lang="zh-CN" altLang="en-US" sz="2400" dirty="0">
              <a:latin typeface="宋体" panose="02010600030101010101" pitchFamily="2" charset="-122"/>
              <a:ea typeface="微软雅黑" panose="020B0503020204020204" pitchFamily="34" charset="-122"/>
              <a:sym typeface="+mn-ea"/>
            </a:endParaRPr>
          </a:p>
          <a:p>
            <a:pPr>
              <a:lnSpc>
                <a:spcPct val="120000"/>
              </a:lnSpc>
              <a:defRPr/>
            </a:pPr>
            <a:endParaRPr lang="en-US" altLang="zh-CN" sz="2400" b="1" dirty="0">
              <a:solidFill>
                <a:prstClr val="black"/>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2005876" y="2909717"/>
            <a:ext cx="8420100" cy="923330"/>
          </a:xfrm>
        </p:spPr>
        <p:txBody>
          <a:bodyPr/>
          <a:lstStyle/>
          <a:p>
            <a:pPr algn="ctr">
              <a:lnSpc>
                <a:spcPct val="90000"/>
              </a:lnSpc>
              <a:spcBef>
                <a:spcPct val="0"/>
              </a:spcBef>
            </a:pPr>
            <a:r>
              <a:rPr lang="zh-CN" altLang="en-US" sz="6000" b="1" spc="600" dirty="0">
                <a:solidFill>
                  <a:schemeClr val="accent1"/>
                </a:solidFill>
                <a:latin typeface="楷体" panose="02010609060101010101" pitchFamily="49" charset="-122"/>
                <a:ea typeface="楷体" panose="02010609060101010101" pitchFamily="49" charset="-122"/>
                <a:cs typeface="+mj-cs"/>
                <a:sym typeface="+mn-lt"/>
              </a:rPr>
              <a:t>坚持中国共产党领导</a:t>
            </a:r>
            <a:endParaRPr lang="zh-CN" altLang="zh-CN" sz="6000" b="1" spc="600" dirty="0">
              <a:solidFill>
                <a:schemeClr val="accent1"/>
              </a:solidFill>
              <a:latin typeface="楷体" panose="02010609060101010101" pitchFamily="49" charset="-122"/>
              <a:ea typeface="楷体" panose="02010609060101010101" pitchFamily="49" charset="-122"/>
              <a:cs typeface="+mj-cs"/>
              <a:sym typeface="+mn-lt"/>
            </a:endParaRPr>
          </a:p>
        </p:txBody>
      </p:sp>
      <p:sp>
        <p:nvSpPr>
          <p:cNvPr id="7" name="文本占位符 6"/>
          <p:cNvSpPr>
            <a:spLocks noGrp="1"/>
          </p:cNvSpPr>
          <p:nvPr>
            <p:ph type="body" sz="quarter" idx="10"/>
          </p:nvPr>
        </p:nvSpPr>
        <p:spPr/>
        <p:txBody>
          <a:bodyPr/>
          <a:lstStyle/>
          <a:p>
            <a:r>
              <a:rPr lang="en-US" altLang="zh-CN" dirty="0"/>
              <a:t>01</a:t>
            </a:r>
            <a:endParaRPr lang="en-US" altLang="zh-CN"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ilhouette-with-document_62784"/>
          <p:cNvSpPr>
            <a:spLocks noChangeAspect="1"/>
          </p:cNvSpPr>
          <p:nvPr/>
        </p:nvSpPr>
        <p:spPr bwMode="auto">
          <a:xfrm>
            <a:off x="681998" y="3150061"/>
            <a:ext cx="844203" cy="932527"/>
          </a:xfrm>
          <a:custGeom>
            <a:avLst/>
            <a:gdLst>
              <a:gd name="connsiteX0" fmla="*/ 485820 w 551045"/>
              <a:gd name="connsiteY0" fmla="*/ 430096 h 608697"/>
              <a:gd name="connsiteX1" fmla="*/ 550987 w 551045"/>
              <a:gd name="connsiteY1" fmla="*/ 492317 h 608697"/>
              <a:gd name="connsiteX2" fmla="*/ 551045 w 551045"/>
              <a:gd name="connsiteY2" fmla="*/ 492490 h 608697"/>
              <a:gd name="connsiteX3" fmla="*/ 550987 w 551045"/>
              <a:gd name="connsiteY3" fmla="*/ 493813 h 608697"/>
              <a:gd name="connsiteX4" fmla="*/ 551045 w 551045"/>
              <a:gd name="connsiteY4" fmla="*/ 495193 h 608697"/>
              <a:gd name="connsiteX5" fmla="*/ 485820 w 551045"/>
              <a:gd name="connsiteY5" fmla="*/ 560289 h 608697"/>
              <a:gd name="connsiteX6" fmla="*/ 421862 w 551045"/>
              <a:gd name="connsiteY6" fmla="*/ 507902 h 608697"/>
              <a:gd name="connsiteX7" fmla="*/ 420134 w 551045"/>
              <a:gd name="connsiteY7" fmla="*/ 494560 h 608697"/>
              <a:gd name="connsiteX8" fmla="*/ 422611 w 551045"/>
              <a:gd name="connsiteY8" fmla="*/ 479034 h 608697"/>
              <a:gd name="connsiteX9" fmla="*/ 485820 w 551045"/>
              <a:gd name="connsiteY9" fmla="*/ 430096 h 608697"/>
              <a:gd name="connsiteX10" fmla="*/ 485137 w 551045"/>
              <a:gd name="connsiteY10" fmla="*/ 236253 h 608697"/>
              <a:gd name="connsiteX11" fmla="*/ 551045 w 551045"/>
              <a:gd name="connsiteY11" fmla="*/ 302055 h 608697"/>
              <a:gd name="connsiteX12" fmla="*/ 485137 w 551045"/>
              <a:gd name="connsiteY12" fmla="*/ 367857 h 608697"/>
              <a:gd name="connsiteX13" fmla="*/ 419229 w 551045"/>
              <a:gd name="connsiteY13" fmla="*/ 302055 h 608697"/>
              <a:gd name="connsiteX14" fmla="*/ 485137 w 551045"/>
              <a:gd name="connsiteY14" fmla="*/ 236253 h 608697"/>
              <a:gd name="connsiteX15" fmla="*/ 45513 w 551045"/>
              <a:gd name="connsiteY15" fmla="*/ 160819 h 608697"/>
              <a:gd name="connsiteX16" fmla="*/ 62048 w 551045"/>
              <a:gd name="connsiteY16" fmla="*/ 160819 h 608697"/>
              <a:gd name="connsiteX17" fmla="*/ 78583 w 551045"/>
              <a:gd name="connsiteY17" fmla="*/ 243365 h 608697"/>
              <a:gd name="connsiteX18" fmla="*/ 98228 w 551045"/>
              <a:gd name="connsiteY18" fmla="*/ 243365 h 608697"/>
              <a:gd name="connsiteX19" fmla="*/ 103356 w 551045"/>
              <a:gd name="connsiteY19" fmla="*/ 187625 h 608697"/>
              <a:gd name="connsiteX20" fmla="*/ 102722 w 551045"/>
              <a:gd name="connsiteY20" fmla="*/ 184634 h 608697"/>
              <a:gd name="connsiteX21" fmla="*/ 94368 w 551045"/>
              <a:gd name="connsiteY21" fmla="*/ 163293 h 608697"/>
              <a:gd name="connsiteX22" fmla="*/ 93331 w 551045"/>
              <a:gd name="connsiteY22" fmla="*/ 161107 h 608697"/>
              <a:gd name="connsiteX23" fmla="*/ 93389 w 551045"/>
              <a:gd name="connsiteY23" fmla="*/ 161107 h 608697"/>
              <a:gd name="connsiteX24" fmla="*/ 93274 w 551045"/>
              <a:gd name="connsiteY24" fmla="*/ 160819 h 608697"/>
              <a:gd name="connsiteX25" fmla="*/ 137347 w 551045"/>
              <a:gd name="connsiteY25" fmla="*/ 160819 h 608697"/>
              <a:gd name="connsiteX26" fmla="*/ 137232 w 551045"/>
              <a:gd name="connsiteY26" fmla="*/ 161107 h 608697"/>
              <a:gd name="connsiteX27" fmla="*/ 137404 w 551045"/>
              <a:gd name="connsiteY27" fmla="*/ 161107 h 608697"/>
              <a:gd name="connsiteX28" fmla="*/ 136367 w 551045"/>
              <a:gd name="connsiteY28" fmla="*/ 163293 h 608697"/>
              <a:gd name="connsiteX29" fmla="*/ 127322 w 551045"/>
              <a:gd name="connsiteY29" fmla="*/ 187913 h 608697"/>
              <a:gd name="connsiteX30" fmla="*/ 132450 w 551045"/>
              <a:gd name="connsiteY30" fmla="*/ 243365 h 608697"/>
              <a:gd name="connsiteX31" fmla="*/ 152038 w 551045"/>
              <a:gd name="connsiteY31" fmla="*/ 243365 h 608697"/>
              <a:gd name="connsiteX32" fmla="*/ 168630 w 551045"/>
              <a:gd name="connsiteY32" fmla="*/ 160819 h 608697"/>
              <a:gd name="connsiteX33" fmla="*/ 185165 w 551045"/>
              <a:gd name="connsiteY33" fmla="*/ 160819 h 608697"/>
              <a:gd name="connsiteX34" fmla="*/ 230678 w 551045"/>
              <a:gd name="connsiteY34" fmla="*/ 206263 h 608697"/>
              <a:gd name="connsiteX35" fmla="*/ 230678 w 551045"/>
              <a:gd name="connsiteY35" fmla="*/ 338682 h 608697"/>
              <a:gd name="connsiteX36" fmla="*/ 185165 w 551045"/>
              <a:gd name="connsiteY36" fmla="*/ 384125 h 608697"/>
              <a:gd name="connsiteX37" fmla="*/ 179346 w 551045"/>
              <a:gd name="connsiteY37" fmla="*/ 384125 h 608697"/>
              <a:gd name="connsiteX38" fmla="*/ 179346 w 551045"/>
              <a:gd name="connsiteY38" fmla="*/ 576599 h 608697"/>
              <a:gd name="connsiteX39" fmla="*/ 147256 w 551045"/>
              <a:gd name="connsiteY39" fmla="*/ 608697 h 608697"/>
              <a:gd name="connsiteX40" fmla="*/ 115339 w 551045"/>
              <a:gd name="connsiteY40" fmla="*/ 580223 h 608697"/>
              <a:gd name="connsiteX41" fmla="*/ 83422 w 551045"/>
              <a:gd name="connsiteY41" fmla="*/ 608697 h 608697"/>
              <a:gd name="connsiteX42" fmla="*/ 51332 w 551045"/>
              <a:gd name="connsiteY42" fmla="*/ 576599 h 608697"/>
              <a:gd name="connsiteX43" fmla="*/ 51332 w 551045"/>
              <a:gd name="connsiteY43" fmla="*/ 384125 h 608697"/>
              <a:gd name="connsiteX44" fmla="*/ 45513 w 551045"/>
              <a:gd name="connsiteY44" fmla="*/ 384125 h 608697"/>
              <a:gd name="connsiteX45" fmla="*/ 0 w 551045"/>
              <a:gd name="connsiteY45" fmla="*/ 338682 h 608697"/>
              <a:gd name="connsiteX46" fmla="*/ 0 w 551045"/>
              <a:gd name="connsiteY46" fmla="*/ 206263 h 608697"/>
              <a:gd name="connsiteX47" fmla="*/ 45513 w 551045"/>
              <a:gd name="connsiteY47" fmla="*/ 160819 h 608697"/>
              <a:gd name="connsiteX48" fmla="*/ 400710 w 551045"/>
              <a:gd name="connsiteY48" fmla="*/ 89618 h 608697"/>
              <a:gd name="connsiteX49" fmla="*/ 400710 w 551045"/>
              <a:gd name="connsiteY49" fmla="*/ 134086 h 608697"/>
              <a:gd name="connsiteX50" fmla="*/ 355362 w 551045"/>
              <a:gd name="connsiteY50" fmla="*/ 179359 h 608697"/>
              <a:gd name="connsiteX51" fmla="*/ 355362 w 551045"/>
              <a:gd name="connsiteY51" fmla="*/ 279857 h 608697"/>
              <a:gd name="connsiteX52" fmla="*/ 401517 w 551045"/>
              <a:gd name="connsiteY52" fmla="*/ 279857 h 608697"/>
              <a:gd name="connsiteX53" fmla="*/ 401517 w 551045"/>
              <a:gd name="connsiteY53" fmla="*/ 324325 h 608697"/>
              <a:gd name="connsiteX54" fmla="*/ 355362 w 551045"/>
              <a:gd name="connsiteY54" fmla="*/ 324325 h 608697"/>
              <a:gd name="connsiteX55" fmla="*/ 355362 w 551045"/>
              <a:gd name="connsiteY55" fmla="*/ 424823 h 608697"/>
              <a:gd name="connsiteX56" fmla="*/ 400710 w 551045"/>
              <a:gd name="connsiteY56" fmla="*/ 470038 h 608697"/>
              <a:gd name="connsiteX57" fmla="*/ 400710 w 551045"/>
              <a:gd name="connsiteY57" fmla="*/ 514563 h 608697"/>
              <a:gd name="connsiteX58" fmla="*/ 310820 w 551045"/>
              <a:gd name="connsiteY58" fmla="*/ 424823 h 608697"/>
              <a:gd name="connsiteX59" fmla="*/ 310820 w 551045"/>
              <a:gd name="connsiteY59" fmla="*/ 324325 h 608697"/>
              <a:gd name="connsiteX60" fmla="*/ 270830 w 551045"/>
              <a:gd name="connsiteY60" fmla="*/ 324325 h 608697"/>
              <a:gd name="connsiteX61" fmla="*/ 270830 w 551045"/>
              <a:gd name="connsiteY61" fmla="*/ 279857 h 608697"/>
              <a:gd name="connsiteX62" fmla="*/ 310820 w 551045"/>
              <a:gd name="connsiteY62" fmla="*/ 279857 h 608697"/>
              <a:gd name="connsiteX63" fmla="*/ 310820 w 551045"/>
              <a:gd name="connsiteY63" fmla="*/ 179359 h 608697"/>
              <a:gd name="connsiteX64" fmla="*/ 400710 w 551045"/>
              <a:gd name="connsiteY64" fmla="*/ 89618 h 608697"/>
              <a:gd name="connsiteX65" fmla="*/ 487441 w 551045"/>
              <a:gd name="connsiteY65" fmla="*/ 44033 h 608697"/>
              <a:gd name="connsiteX66" fmla="*/ 487729 w 551045"/>
              <a:gd name="connsiteY66" fmla="*/ 44148 h 608697"/>
              <a:gd name="connsiteX67" fmla="*/ 550282 w 551045"/>
              <a:gd name="connsiteY67" fmla="*/ 107206 h 608697"/>
              <a:gd name="connsiteX68" fmla="*/ 550340 w 551045"/>
              <a:gd name="connsiteY68" fmla="*/ 107897 h 608697"/>
              <a:gd name="connsiteX69" fmla="*/ 550340 w 551045"/>
              <a:gd name="connsiteY69" fmla="*/ 108760 h 608697"/>
              <a:gd name="connsiteX70" fmla="*/ 550340 w 551045"/>
              <a:gd name="connsiteY70" fmla="*/ 109220 h 608697"/>
              <a:gd name="connsiteX71" fmla="*/ 550340 w 551045"/>
              <a:gd name="connsiteY71" fmla="*/ 109680 h 608697"/>
              <a:gd name="connsiteX72" fmla="*/ 550282 w 551045"/>
              <a:gd name="connsiteY72" fmla="*/ 111867 h 608697"/>
              <a:gd name="connsiteX73" fmla="*/ 550167 w 551045"/>
              <a:gd name="connsiteY73" fmla="*/ 113420 h 608697"/>
              <a:gd name="connsiteX74" fmla="*/ 550167 w 551045"/>
              <a:gd name="connsiteY74" fmla="*/ 113938 h 608697"/>
              <a:gd name="connsiteX75" fmla="*/ 485137 w 551045"/>
              <a:gd name="connsiteY75" fmla="*/ 174349 h 608697"/>
              <a:gd name="connsiteX76" fmla="*/ 484158 w 551045"/>
              <a:gd name="connsiteY76" fmla="*/ 174292 h 608697"/>
              <a:gd name="connsiteX77" fmla="*/ 467685 w 551045"/>
              <a:gd name="connsiteY77" fmla="*/ 171933 h 608697"/>
              <a:gd name="connsiteX78" fmla="*/ 419993 w 551045"/>
              <a:gd name="connsiteY78" fmla="*/ 110428 h 608697"/>
              <a:gd name="connsiteX79" fmla="*/ 419935 w 551045"/>
              <a:gd name="connsiteY79" fmla="*/ 110083 h 608697"/>
              <a:gd name="connsiteX80" fmla="*/ 419993 w 551045"/>
              <a:gd name="connsiteY80" fmla="*/ 109680 h 608697"/>
              <a:gd name="connsiteX81" fmla="*/ 419935 w 551045"/>
              <a:gd name="connsiteY81" fmla="*/ 109220 h 608697"/>
              <a:gd name="connsiteX82" fmla="*/ 419993 w 551045"/>
              <a:gd name="connsiteY82" fmla="*/ 108530 h 608697"/>
              <a:gd name="connsiteX83" fmla="*/ 419993 w 551045"/>
              <a:gd name="connsiteY83" fmla="*/ 106516 h 608697"/>
              <a:gd name="connsiteX84" fmla="*/ 485137 w 551045"/>
              <a:gd name="connsiteY84" fmla="*/ 44090 h 608697"/>
              <a:gd name="connsiteX85" fmla="*/ 486001 w 551045"/>
              <a:gd name="connsiteY85" fmla="*/ 44090 h 608697"/>
              <a:gd name="connsiteX86" fmla="*/ 487441 w 551045"/>
              <a:gd name="connsiteY86" fmla="*/ 44033 h 608697"/>
              <a:gd name="connsiteX87" fmla="*/ 114993 w 551045"/>
              <a:gd name="connsiteY87" fmla="*/ 748 h 608697"/>
              <a:gd name="connsiteX88" fmla="*/ 115281 w 551045"/>
              <a:gd name="connsiteY88" fmla="*/ 748 h 608697"/>
              <a:gd name="connsiteX89" fmla="*/ 115569 w 551045"/>
              <a:gd name="connsiteY89" fmla="*/ 748 h 608697"/>
              <a:gd name="connsiteX90" fmla="*/ 179403 w 551045"/>
              <a:gd name="connsiteY90" fmla="*/ 50176 h 608697"/>
              <a:gd name="connsiteX91" fmla="*/ 181534 w 551045"/>
              <a:gd name="connsiteY91" fmla="*/ 66863 h 608697"/>
              <a:gd name="connsiteX92" fmla="*/ 115685 w 551045"/>
              <a:gd name="connsiteY92" fmla="*/ 132634 h 608697"/>
              <a:gd name="connsiteX93" fmla="*/ 115397 w 551045"/>
              <a:gd name="connsiteY93" fmla="*/ 132634 h 608697"/>
              <a:gd name="connsiteX94" fmla="*/ 115109 w 551045"/>
              <a:gd name="connsiteY94" fmla="*/ 132634 h 608697"/>
              <a:gd name="connsiteX95" fmla="*/ 51275 w 551045"/>
              <a:gd name="connsiteY95" fmla="*/ 83262 h 608697"/>
              <a:gd name="connsiteX96" fmla="*/ 49144 w 551045"/>
              <a:gd name="connsiteY96" fmla="*/ 66575 h 608697"/>
              <a:gd name="connsiteX97" fmla="*/ 114993 w 551045"/>
              <a:gd name="connsiteY97" fmla="*/ 748 h 608697"/>
              <a:gd name="connsiteX98" fmla="*/ 114958 w 551045"/>
              <a:gd name="connsiteY98" fmla="*/ 423 h 608697"/>
              <a:gd name="connsiteX99" fmla="*/ 48690 w 551045"/>
              <a:gd name="connsiteY99" fmla="*/ 66575 h 608697"/>
              <a:gd name="connsiteX100" fmla="*/ 50822 w 551045"/>
              <a:gd name="connsiteY100" fmla="*/ 83372 h 608697"/>
              <a:gd name="connsiteX101" fmla="*/ 115073 w 551045"/>
              <a:gd name="connsiteY101" fmla="*/ 133015 h 608697"/>
              <a:gd name="connsiteX102" fmla="*/ 115361 w 551045"/>
              <a:gd name="connsiteY102" fmla="*/ 133015 h 608697"/>
              <a:gd name="connsiteX103" fmla="*/ 115649 w 551045"/>
              <a:gd name="connsiteY103" fmla="*/ 133015 h 608697"/>
              <a:gd name="connsiteX104" fmla="*/ 181917 w 551045"/>
              <a:gd name="connsiteY104" fmla="*/ 66863 h 608697"/>
              <a:gd name="connsiteX105" fmla="*/ 179785 w 551045"/>
              <a:gd name="connsiteY105" fmla="*/ 50066 h 608697"/>
              <a:gd name="connsiteX106" fmla="*/ 115534 w 551045"/>
              <a:gd name="connsiteY106" fmla="*/ 423 h 608697"/>
              <a:gd name="connsiteX107" fmla="*/ 115246 w 551045"/>
              <a:gd name="connsiteY107" fmla="*/ 423 h 608697"/>
              <a:gd name="connsiteX108" fmla="*/ 114958 w 551045"/>
              <a:gd name="connsiteY108" fmla="*/ 423 h 608697"/>
              <a:gd name="connsiteX109" fmla="*/ 114993 w 551045"/>
              <a:gd name="connsiteY109" fmla="*/ 0 h 608697"/>
              <a:gd name="connsiteX110" fmla="*/ 115281 w 551045"/>
              <a:gd name="connsiteY110" fmla="*/ 0 h 608697"/>
              <a:gd name="connsiteX111" fmla="*/ 115569 w 551045"/>
              <a:gd name="connsiteY111" fmla="*/ 0 h 608697"/>
              <a:gd name="connsiteX112" fmla="*/ 180152 w 551045"/>
              <a:gd name="connsiteY112" fmla="*/ 49946 h 608697"/>
              <a:gd name="connsiteX113" fmla="*/ 182341 w 551045"/>
              <a:gd name="connsiteY113" fmla="*/ 66863 h 608697"/>
              <a:gd name="connsiteX114" fmla="*/ 115685 w 551045"/>
              <a:gd name="connsiteY114" fmla="*/ 133439 h 608697"/>
              <a:gd name="connsiteX115" fmla="*/ 115397 w 551045"/>
              <a:gd name="connsiteY115" fmla="*/ 133439 h 608697"/>
              <a:gd name="connsiteX116" fmla="*/ 115109 w 551045"/>
              <a:gd name="connsiteY116" fmla="*/ 133439 h 608697"/>
              <a:gd name="connsiteX117" fmla="*/ 50526 w 551045"/>
              <a:gd name="connsiteY117" fmla="*/ 83493 h 608697"/>
              <a:gd name="connsiteX118" fmla="*/ 48337 w 551045"/>
              <a:gd name="connsiteY118" fmla="*/ 66575 h 608697"/>
              <a:gd name="connsiteX119" fmla="*/ 114993 w 551045"/>
              <a:gd name="connsiteY119" fmla="*/ 0 h 6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551045" h="608697">
                <a:moveTo>
                  <a:pt x="485820" y="430096"/>
                </a:moveTo>
                <a:cubicBezTo>
                  <a:pt x="520910" y="430096"/>
                  <a:pt x="549489" y="457699"/>
                  <a:pt x="550987" y="492317"/>
                </a:cubicBezTo>
                <a:cubicBezTo>
                  <a:pt x="550987" y="492375"/>
                  <a:pt x="551045" y="492432"/>
                  <a:pt x="551045" y="492490"/>
                </a:cubicBezTo>
                <a:cubicBezTo>
                  <a:pt x="551045" y="492950"/>
                  <a:pt x="551045" y="493353"/>
                  <a:pt x="550987" y="493813"/>
                </a:cubicBezTo>
                <a:cubicBezTo>
                  <a:pt x="551045" y="494273"/>
                  <a:pt x="551045" y="494733"/>
                  <a:pt x="551045" y="495193"/>
                </a:cubicBezTo>
                <a:cubicBezTo>
                  <a:pt x="551045" y="531134"/>
                  <a:pt x="521832" y="560289"/>
                  <a:pt x="485820" y="560289"/>
                </a:cubicBezTo>
                <a:cubicBezTo>
                  <a:pt x="454129" y="560289"/>
                  <a:pt x="427739" y="537747"/>
                  <a:pt x="421862" y="507902"/>
                </a:cubicBezTo>
                <a:cubicBezTo>
                  <a:pt x="420710" y="503474"/>
                  <a:pt x="420076" y="499046"/>
                  <a:pt x="420134" y="494560"/>
                </a:cubicBezTo>
                <a:cubicBezTo>
                  <a:pt x="420134" y="489385"/>
                  <a:pt x="421056" y="484152"/>
                  <a:pt x="422611" y="479034"/>
                </a:cubicBezTo>
                <a:cubicBezTo>
                  <a:pt x="429814" y="450913"/>
                  <a:pt x="455397" y="430096"/>
                  <a:pt x="485820" y="430096"/>
                </a:cubicBezTo>
                <a:close/>
                <a:moveTo>
                  <a:pt x="485137" y="236253"/>
                </a:moveTo>
                <a:cubicBezTo>
                  <a:pt x="521537" y="236253"/>
                  <a:pt x="551045" y="265714"/>
                  <a:pt x="551045" y="302055"/>
                </a:cubicBezTo>
                <a:cubicBezTo>
                  <a:pt x="551045" y="338396"/>
                  <a:pt x="521537" y="367857"/>
                  <a:pt x="485137" y="367857"/>
                </a:cubicBezTo>
                <a:cubicBezTo>
                  <a:pt x="448737" y="367857"/>
                  <a:pt x="419229" y="338396"/>
                  <a:pt x="419229" y="302055"/>
                </a:cubicBezTo>
                <a:cubicBezTo>
                  <a:pt x="419229" y="265714"/>
                  <a:pt x="448737" y="236253"/>
                  <a:pt x="485137" y="236253"/>
                </a:cubicBezTo>
                <a:close/>
                <a:moveTo>
                  <a:pt x="45513" y="160819"/>
                </a:moveTo>
                <a:lnTo>
                  <a:pt x="62048" y="160819"/>
                </a:lnTo>
                <a:lnTo>
                  <a:pt x="78583" y="243365"/>
                </a:lnTo>
                <a:lnTo>
                  <a:pt x="98228" y="243365"/>
                </a:lnTo>
                <a:lnTo>
                  <a:pt x="103356" y="187625"/>
                </a:lnTo>
                <a:cubicBezTo>
                  <a:pt x="103183" y="186647"/>
                  <a:pt x="102952" y="185612"/>
                  <a:pt x="102722" y="184634"/>
                </a:cubicBezTo>
                <a:cubicBezTo>
                  <a:pt x="100936" y="177386"/>
                  <a:pt x="97767" y="170483"/>
                  <a:pt x="94368" y="163293"/>
                </a:cubicBezTo>
                <a:cubicBezTo>
                  <a:pt x="94368" y="163293"/>
                  <a:pt x="93677" y="161855"/>
                  <a:pt x="93331" y="161107"/>
                </a:cubicBezTo>
                <a:lnTo>
                  <a:pt x="93389" y="161107"/>
                </a:lnTo>
                <a:cubicBezTo>
                  <a:pt x="93331" y="160992"/>
                  <a:pt x="93274" y="160877"/>
                  <a:pt x="93274" y="160819"/>
                </a:cubicBezTo>
                <a:lnTo>
                  <a:pt x="137347" y="160819"/>
                </a:lnTo>
                <a:cubicBezTo>
                  <a:pt x="137289" y="160877"/>
                  <a:pt x="137232" y="160992"/>
                  <a:pt x="137232" y="161107"/>
                </a:cubicBezTo>
                <a:lnTo>
                  <a:pt x="137404" y="161107"/>
                </a:lnTo>
                <a:cubicBezTo>
                  <a:pt x="137059" y="161855"/>
                  <a:pt x="136367" y="163293"/>
                  <a:pt x="136367" y="163293"/>
                </a:cubicBezTo>
                <a:cubicBezTo>
                  <a:pt x="132507" y="171576"/>
                  <a:pt x="128820" y="179514"/>
                  <a:pt x="127322" y="187913"/>
                </a:cubicBezTo>
                <a:lnTo>
                  <a:pt x="132450" y="243365"/>
                </a:lnTo>
                <a:lnTo>
                  <a:pt x="152038" y="243365"/>
                </a:lnTo>
                <a:lnTo>
                  <a:pt x="168630" y="160819"/>
                </a:lnTo>
                <a:lnTo>
                  <a:pt x="185165" y="160819"/>
                </a:lnTo>
                <a:cubicBezTo>
                  <a:pt x="210283" y="160819"/>
                  <a:pt x="230678" y="181125"/>
                  <a:pt x="230678" y="206263"/>
                </a:cubicBezTo>
                <a:lnTo>
                  <a:pt x="230678" y="338682"/>
                </a:lnTo>
                <a:cubicBezTo>
                  <a:pt x="230678" y="363820"/>
                  <a:pt x="210283" y="384125"/>
                  <a:pt x="185165" y="384125"/>
                </a:cubicBezTo>
                <a:lnTo>
                  <a:pt x="179346" y="384125"/>
                </a:lnTo>
                <a:lnTo>
                  <a:pt x="179346" y="576599"/>
                </a:lnTo>
                <a:cubicBezTo>
                  <a:pt x="179346" y="594316"/>
                  <a:pt x="165000" y="608697"/>
                  <a:pt x="147256" y="608697"/>
                </a:cubicBezTo>
                <a:cubicBezTo>
                  <a:pt x="130721" y="608697"/>
                  <a:pt x="117125" y="596215"/>
                  <a:pt x="115339" y="580223"/>
                </a:cubicBezTo>
                <a:cubicBezTo>
                  <a:pt x="113553" y="596215"/>
                  <a:pt x="99957" y="608697"/>
                  <a:pt x="83422" y="608697"/>
                </a:cubicBezTo>
                <a:cubicBezTo>
                  <a:pt x="65678" y="608697"/>
                  <a:pt x="51332" y="594316"/>
                  <a:pt x="51332" y="576599"/>
                </a:cubicBezTo>
                <a:lnTo>
                  <a:pt x="51332" y="384125"/>
                </a:lnTo>
                <a:lnTo>
                  <a:pt x="45513" y="384125"/>
                </a:lnTo>
                <a:cubicBezTo>
                  <a:pt x="20395" y="384125"/>
                  <a:pt x="0" y="363820"/>
                  <a:pt x="0" y="338682"/>
                </a:cubicBezTo>
                <a:lnTo>
                  <a:pt x="0" y="206263"/>
                </a:lnTo>
                <a:cubicBezTo>
                  <a:pt x="0" y="181125"/>
                  <a:pt x="20395" y="160819"/>
                  <a:pt x="45513" y="160819"/>
                </a:cubicBezTo>
                <a:close/>
                <a:moveTo>
                  <a:pt x="400710" y="89618"/>
                </a:moveTo>
                <a:lnTo>
                  <a:pt x="400710" y="134086"/>
                </a:lnTo>
                <a:cubicBezTo>
                  <a:pt x="375702" y="134086"/>
                  <a:pt x="355362" y="154393"/>
                  <a:pt x="355362" y="179359"/>
                </a:cubicBezTo>
                <a:lnTo>
                  <a:pt x="355362" y="279857"/>
                </a:lnTo>
                <a:lnTo>
                  <a:pt x="401517" y="279857"/>
                </a:lnTo>
                <a:lnTo>
                  <a:pt x="401517" y="324325"/>
                </a:lnTo>
                <a:lnTo>
                  <a:pt x="355362" y="324325"/>
                </a:lnTo>
                <a:lnTo>
                  <a:pt x="355362" y="424823"/>
                </a:lnTo>
                <a:cubicBezTo>
                  <a:pt x="355362" y="449731"/>
                  <a:pt x="375702" y="470038"/>
                  <a:pt x="400710" y="470038"/>
                </a:cubicBezTo>
                <a:lnTo>
                  <a:pt x="400710" y="514563"/>
                </a:lnTo>
                <a:cubicBezTo>
                  <a:pt x="351155" y="514563"/>
                  <a:pt x="310820" y="474295"/>
                  <a:pt x="310820" y="424823"/>
                </a:cubicBezTo>
                <a:lnTo>
                  <a:pt x="310820" y="324325"/>
                </a:lnTo>
                <a:lnTo>
                  <a:pt x="270830" y="324325"/>
                </a:lnTo>
                <a:lnTo>
                  <a:pt x="270830" y="279857"/>
                </a:lnTo>
                <a:lnTo>
                  <a:pt x="310820" y="279857"/>
                </a:lnTo>
                <a:lnTo>
                  <a:pt x="310820" y="179359"/>
                </a:lnTo>
                <a:cubicBezTo>
                  <a:pt x="310820" y="129886"/>
                  <a:pt x="351155" y="89618"/>
                  <a:pt x="400710" y="89618"/>
                </a:cubicBezTo>
                <a:close/>
                <a:moveTo>
                  <a:pt x="487441" y="44033"/>
                </a:moveTo>
                <a:cubicBezTo>
                  <a:pt x="487557" y="44090"/>
                  <a:pt x="487614" y="44090"/>
                  <a:pt x="487729" y="44148"/>
                </a:cubicBezTo>
                <a:cubicBezTo>
                  <a:pt x="521828" y="45471"/>
                  <a:pt x="549246" y="73030"/>
                  <a:pt x="550282" y="107206"/>
                </a:cubicBezTo>
                <a:cubicBezTo>
                  <a:pt x="550282" y="107436"/>
                  <a:pt x="550282" y="107667"/>
                  <a:pt x="550340" y="107897"/>
                </a:cubicBezTo>
                <a:cubicBezTo>
                  <a:pt x="550340" y="108184"/>
                  <a:pt x="550340" y="108472"/>
                  <a:pt x="550340" y="108760"/>
                </a:cubicBezTo>
                <a:cubicBezTo>
                  <a:pt x="550340" y="108875"/>
                  <a:pt x="550340" y="109047"/>
                  <a:pt x="550340" y="109220"/>
                </a:cubicBezTo>
                <a:cubicBezTo>
                  <a:pt x="550340" y="109393"/>
                  <a:pt x="550340" y="109508"/>
                  <a:pt x="550340" y="109680"/>
                </a:cubicBezTo>
                <a:cubicBezTo>
                  <a:pt x="550340" y="110371"/>
                  <a:pt x="550282" y="111119"/>
                  <a:pt x="550282" y="111867"/>
                </a:cubicBezTo>
                <a:cubicBezTo>
                  <a:pt x="550225" y="112384"/>
                  <a:pt x="550225" y="112902"/>
                  <a:pt x="550167" y="113420"/>
                </a:cubicBezTo>
                <a:cubicBezTo>
                  <a:pt x="550167" y="113593"/>
                  <a:pt x="550167" y="113765"/>
                  <a:pt x="550167" y="113938"/>
                </a:cubicBezTo>
                <a:cubicBezTo>
                  <a:pt x="547748" y="147653"/>
                  <a:pt x="519582" y="174349"/>
                  <a:pt x="485137" y="174349"/>
                </a:cubicBezTo>
                <a:cubicBezTo>
                  <a:pt x="484792" y="174349"/>
                  <a:pt x="484446" y="174292"/>
                  <a:pt x="484158" y="174292"/>
                </a:cubicBezTo>
                <a:cubicBezTo>
                  <a:pt x="478629" y="174579"/>
                  <a:pt x="473099" y="173716"/>
                  <a:pt x="467685" y="171933"/>
                </a:cubicBezTo>
                <a:cubicBezTo>
                  <a:pt x="440556" y="164396"/>
                  <a:pt x="420511" y="139828"/>
                  <a:pt x="419993" y="110428"/>
                </a:cubicBezTo>
                <a:cubicBezTo>
                  <a:pt x="419993" y="110313"/>
                  <a:pt x="419935" y="110198"/>
                  <a:pt x="419935" y="110083"/>
                </a:cubicBezTo>
                <a:cubicBezTo>
                  <a:pt x="419935" y="109910"/>
                  <a:pt x="419935" y="109795"/>
                  <a:pt x="419993" y="109680"/>
                </a:cubicBezTo>
                <a:cubicBezTo>
                  <a:pt x="419993" y="109508"/>
                  <a:pt x="419935" y="109335"/>
                  <a:pt x="419935" y="109220"/>
                </a:cubicBezTo>
                <a:cubicBezTo>
                  <a:pt x="419935" y="108990"/>
                  <a:pt x="419935" y="108760"/>
                  <a:pt x="419993" y="108530"/>
                </a:cubicBezTo>
                <a:cubicBezTo>
                  <a:pt x="419993" y="107839"/>
                  <a:pt x="419993" y="107206"/>
                  <a:pt x="419993" y="106516"/>
                </a:cubicBezTo>
                <a:cubicBezTo>
                  <a:pt x="421433" y="71822"/>
                  <a:pt x="450059" y="44090"/>
                  <a:pt x="485137" y="44090"/>
                </a:cubicBezTo>
                <a:cubicBezTo>
                  <a:pt x="485425" y="44090"/>
                  <a:pt x="485713" y="44090"/>
                  <a:pt x="486001" y="44090"/>
                </a:cubicBezTo>
                <a:cubicBezTo>
                  <a:pt x="486462" y="44090"/>
                  <a:pt x="486981" y="44033"/>
                  <a:pt x="487441" y="44033"/>
                </a:cubicBezTo>
                <a:close/>
                <a:moveTo>
                  <a:pt x="114993" y="748"/>
                </a:moveTo>
                <a:lnTo>
                  <a:pt x="115281" y="748"/>
                </a:lnTo>
                <a:lnTo>
                  <a:pt x="115569" y="748"/>
                </a:lnTo>
                <a:cubicBezTo>
                  <a:pt x="145700" y="748"/>
                  <a:pt x="171913" y="21060"/>
                  <a:pt x="179403" y="50176"/>
                </a:cubicBezTo>
                <a:cubicBezTo>
                  <a:pt x="180843" y="55585"/>
                  <a:pt x="181534" y="61224"/>
                  <a:pt x="181534" y="66863"/>
                </a:cubicBezTo>
                <a:cubicBezTo>
                  <a:pt x="181534" y="103115"/>
                  <a:pt x="151980" y="132634"/>
                  <a:pt x="115685" y="132634"/>
                </a:cubicBezTo>
                <a:lnTo>
                  <a:pt x="115397" y="132634"/>
                </a:lnTo>
                <a:lnTo>
                  <a:pt x="115109" y="132634"/>
                </a:lnTo>
                <a:cubicBezTo>
                  <a:pt x="84978" y="132634"/>
                  <a:pt x="58765" y="112321"/>
                  <a:pt x="51275" y="83262"/>
                </a:cubicBezTo>
                <a:cubicBezTo>
                  <a:pt x="49835" y="77854"/>
                  <a:pt x="49144" y="72214"/>
                  <a:pt x="49144" y="66575"/>
                </a:cubicBezTo>
                <a:cubicBezTo>
                  <a:pt x="49144" y="30267"/>
                  <a:pt x="78698" y="748"/>
                  <a:pt x="114993" y="748"/>
                </a:cubicBezTo>
                <a:close/>
                <a:moveTo>
                  <a:pt x="114958" y="423"/>
                </a:moveTo>
                <a:cubicBezTo>
                  <a:pt x="78366" y="423"/>
                  <a:pt x="48690" y="30047"/>
                  <a:pt x="48690" y="66575"/>
                </a:cubicBezTo>
                <a:cubicBezTo>
                  <a:pt x="48690" y="72385"/>
                  <a:pt x="49439" y="78022"/>
                  <a:pt x="50822" y="83372"/>
                </a:cubicBezTo>
                <a:cubicBezTo>
                  <a:pt x="58198" y="111904"/>
                  <a:pt x="84129" y="133015"/>
                  <a:pt x="115073" y="133015"/>
                </a:cubicBezTo>
                <a:cubicBezTo>
                  <a:pt x="115131" y="133015"/>
                  <a:pt x="115246" y="133015"/>
                  <a:pt x="115361" y="133015"/>
                </a:cubicBezTo>
                <a:cubicBezTo>
                  <a:pt x="115419" y="133015"/>
                  <a:pt x="115534" y="133015"/>
                  <a:pt x="115649" y="133015"/>
                </a:cubicBezTo>
                <a:cubicBezTo>
                  <a:pt x="152241" y="133015"/>
                  <a:pt x="181917" y="103391"/>
                  <a:pt x="181917" y="66863"/>
                </a:cubicBezTo>
                <a:cubicBezTo>
                  <a:pt x="181917" y="61053"/>
                  <a:pt x="181168" y="55415"/>
                  <a:pt x="179785" y="50066"/>
                </a:cubicBezTo>
                <a:cubicBezTo>
                  <a:pt x="172409" y="21534"/>
                  <a:pt x="146478" y="423"/>
                  <a:pt x="115534" y="423"/>
                </a:cubicBezTo>
                <a:cubicBezTo>
                  <a:pt x="115476" y="423"/>
                  <a:pt x="115361" y="423"/>
                  <a:pt x="115246" y="423"/>
                </a:cubicBezTo>
                <a:cubicBezTo>
                  <a:pt x="115188" y="423"/>
                  <a:pt x="115073" y="423"/>
                  <a:pt x="114958" y="423"/>
                </a:cubicBezTo>
                <a:close/>
                <a:moveTo>
                  <a:pt x="114993" y="0"/>
                </a:moveTo>
                <a:lnTo>
                  <a:pt x="115281" y="0"/>
                </a:lnTo>
                <a:lnTo>
                  <a:pt x="115569" y="0"/>
                </a:lnTo>
                <a:cubicBezTo>
                  <a:pt x="146046" y="0"/>
                  <a:pt x="172605" y="20542"/>
                  <a:pt x="180152" y="49946"/>
                </a:cubicBezTo>
                <a:cubicBezTo>
                  <a:pt x="181592" y="55470"/>
                  <a:pt x="182341" y="61109"/>
                  <a:pt x="182341" y="66863"/>
                </a:cubicBezTo>
                <a:cubicBezTo>
                  <a:pt x="182341" y="103575"/>
                  <a:pt x="152441" y="133439"/>
                  <a:pt x="115685" y="133439"/>
                </a:cubicBezTo>
                <a:lnTo>
                  <a:pt x="115397" y="133439"/>
                </a:lnTo>
                <a:lnTo>
                  <a:pt x="115109" y="133439"/>
                </a:lnTo>
                <a:cubicBezTo>
                  <a:pt x="84632" y="133439"/>
                  <a:pt x="58073" y="112897"/>
                  <a:pt x="50526" y="83493"/>
                </a:cubicBezTo>
                <a:cubicBezTo>
                  <a:pt x="49086" y="77969"/>
                  <a:pt x="48337" y="72272"/>
                  <a:pt x="48337" y="66575"/>
                </a:cubicBezTo>
                <a:cubicBezTo>
                  <a:pt x="48337" y="29864"/>
                  <a:pt x="78237" y="0"/>
                  <a:pt x="114993" y="0"/>
                </a:cubicBezTo>
                <a:close/>
              </a:path>
            </a:pathLst>
          </a:custGeom>
          <a:noFill/>
          <a:ln w="15875">
            <a:solidFill>
              <a:schemeClr val="accent1"/>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sp>
        <p:nvSpPr>
          <p:cNvPr id="19" name="标题 1"/>
          <p:cNvSpPr txBox="1"/>
          <p:nvPr/>
        </p:nvSpPr>
        <p:spPr>
          <a:xfrm>
            <a:off x="1221118" y="383466"/>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r>
              <a:rPr lang="zh-CN" altLang="en-US" sz="4400" dirty="0">
                <a:sym typeface="Arial" panose="020B0604020202020204" pitchFamily="34" charset="0"/>
              </a:rPr>
              <a:t>本课小结</a:t>
            </a:r>
            <a:endParaRPr lang="zh-CN" altLang="en-US" sz="4400" dirty="0">
              <a:sym typeface="Arial" panose="020B0604020202020204" pitchFamily="34" charset="0"/>
            </a:endParaRPr>
          </a:p>
        </p:txBody>
      </p:sp>
      <p:sp>
        <p:nvSpPr>
          <p:cNvPr id="20" name="Text Box 3"/>
          <p:cNvSpPr txBox="1"/>
          <p:nvPr/>
        </p:nvSpPr>
        <p:spPr>
          <a:xfrm>
            <a:off x="5071848" y="1784827"/>
            <a:ext cx="6769100" cy="461665"/>
          </a:xfrm>
          <a:prstGeom prst="rect">
            <a:avLst/>
          </a:prstGeom>
          <a:noFill/>
          <a:ln w="9525">
            <a:noFill/>
          </a:ln>
        </p:spPr>
        <p:txBody>
          <a:bodyPr anchor="t">
            <a:spAutoFit/>
          </a:bodyPr>
          <a:lstStyle/>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党的领导地位是如何确立的？</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Text Box 4"/>
          <p:cNvSpPr txBox="1"/>
          <p:nvPr/>
        </p:nvSpPr>
        <p:spPr>
          <a:xfrm>
            <a:off x="2963067" y="3626831"/>
            <a:ext cx="1822698" cy="757130"/>
          </a:xfrm>
          <a:prstGeom prst="rect">
            <a:avLst/>
          </a:prstGeom>
          <a:solidFill>
            <a:schemeClr val="bg2">
              <a:lumMod val="85000"/>
            </a:schemeClr>
          </a:solidFill>
          <a:ln w="9525" cap="flat" cmpd="sng">
            <a:noFill/>
            <a:prstDash val="solid"/>
            <a:miter/>
            <a:headEnd type="none" w="med" len="med"/>
            <a:tailEnd type="none" w="med" len="med"/>
          </a:ln>
        </p:spPr>
        <p:txBody>
          <a:bodyPr wrap="square" anchor="t">
            <a:spAutoFit/>
          </a:bodyPr>
          <a:lstStyle/>
          <a:p>
            <a:pPr>
              <a:lnSpc>
                <a:spcPct val="90000"/>
              </a:lnSpc>
            </a:pPr>
            <a:r>
              <a:rPr lang="zh-CN" altLang="en-US" sz="2400" b="1" dirty="0">
                <a:solidFill>
                  <a:srgbClr val="FF0000"/>
                </a:solidFill>
                <a:latin typeface="微软雅黑" panose="020B0503020204020204" pitchFamily="34" charset="-122"/>
                <a:ea typeface="微软雅黑" panose="020B0503020204020204" pitchFamily="34" charset="-122"/>
              </a:rPr>
              <a:t>国家权力</a:t>
            </a:r>
            <a:r>
              <a:rPr lang="zh-CN" altLang="en-US" sz="2400" b="1" dirty="0">
                <a:solidFill>
                  <a:prstClr val="black"/>
                </a:solidFill>
                <a:latin typeface="微软雅黑" panose="020B0503020204020204" pitchFamily="34" charset="-122"/>
                <a:ea typeface="微软雅黑" panose="020B0503020204020204" pitchFamily="34" charset="-122"/>
              </a:rPr>
              <a:t>属于人民</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22" name="Text Box 5"/>
          <p:cNvSpPr txBox="1"/>
          <p:nvPr/>
        </p:nvSpPr>
        <p:spPr>
          <a:xfrm>
            <a:off x="1907653" y="1688651"/>
            <a:ext cx="576263" cy="4081117"/>
          </a:xfrm>
          <a:prstGeom prst="rect">
            <a:avLst/>
          </a:prstGeom>
          <a:solidFill>
            <a:schemeClr val="bg2">
              <a:lumMod val="85000"/>
            </a:schemeClr>
          </a:solidFill>
          <a:ln w="9525" cap="flat" cmpd="sng">
            <a:noFill/>
            <a:prstDash val="solid"/>
            <a:miter/>
            <a:headEnd type="none" w="med" len="med"/>
            <a:tailEnd type="none" w="med" len="med"/>
          </a:ln>
        </p:spPr>
        <p:txBody>
          <a:bodyPr anchor="t">
            <a:spAutoFit/>
          </a:bodyPr>
          <a:lstStyle/>
          <a:p>
            <a:pPr algn="ctr">
              <a:lnSpc>
                <a:spcPct val="90000"/>
              </a:lnSpc>
            </a:pPr>
            <a:r>
              <a:rPr lang="zh-CN" altLang="en-US" sz="2400" b="1" dirty="0">
                <a:solidFill>
                  <a:srgbClr val="FF0000"/>
                </a:solidFill>
                <a:latin typeface="微软雅黑" panose="020B0503020204020204" pitchFamily="34" charset="-122"/>
                <a:ea typeface="微软雅黑" panose="020B0503020204020204" pitchFamily="34" charset="-122"/>
              </a:rPr>
              <a:t>党的主张和人民意志的统一</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23" name="Text Box 6"/>
          <p:cNvSpPr txBox="1"/>
          <p:nvPr/>
        </p:nvSpPr>
        <p:spPr>
          <a:xfrm>
            <a:off x="2963067" y="5012638"/>
            <a:ext cx="1822698" cy="757130"/>
          </a:xfrm>
          <a:prstGeom prst="rect">
            <a:avLst/>
          </a:prstGeom>
          <a:solidFill>
            <a:schemeClr val="bg2">
              <a:lumMod val="85000"/>
            </a:schemeClr>
          </a:solidFill>
          <a:ln w="9525" cap="flat" cmpd="sng">
            <a:noFill/>
            <a:prstDash val="solid"/>
            <a:miter/>
            <a:headEnd type="none" w="med" len="med"/>
            <a:tailEnd type="none" w="med" len="med"/>
          </a:ln>
        </p:spPr>
        <p:txBody>
          <a:bodyPr wrap="square" anchor="t">
            <a:spAutoFit/>
          </a:bodyPr>
          <a:lstStyle/>
          <a:p>
            <a:pPr>
              <a:lnSpc>
                <a:spcPct val="90000"/>
              </a:lnSpc>
            </a:pPr>
            <a:r>
              <a:rPr lang="zh-CN" altLang="en-US" sz="2400" b="1" dirty="0">
                <a:solidFill>
                  <a:prstClr val="black"/>
                </a:solidFill>
                <a:latin typeface="微软雅黑" panose="020B0503020204020204" pitchFamily="34" charset="-122"/>
                <a:ea typeface="微软雅黑" panose="020B0503020204020204" pitchFamily="34" charset="-122"/>
              </a:rPr>
              <a:t>国家尊重</a:t>
            </a:r>
            <a:endParaRPr lang="zh-CN" altLang="en-US" sz="2400" b="1" dirty="0">
              <a:solidFill>
                <a:prstClr val="black"/>
              </a:solidFill>
              <a:latin typeface="微软雅黑" panose="020B0503020204020204" pitchFamily="34" charset="-122"/>
              <a:ea typeface="微软雅黑" panose="020B0503020204020204" pitchFamily="34" charset="-122"/>
            </a:endParaRPr>
          </a:p>
          <a:p>
            <a:pPr>
              <a:lnSpc>
                <a:spcPct val="90000"/>
              </a:lnSpc>
            </a:pPr>
            <a:r>
              <a:rPr lang="zh-CN" altLang="en-US" sz="2400" b="1" dirty="0">
                <a:solidFill>
                  <a:prstClr val="black"/>
                </a:solidFill>
                <a:latin typeface="微软雅黑" panose="020B0503020204020204" pitchFamily="34" charset="-122"/>
                <a:ea typeface="微软雅黑" panose="020B0503020204020204" pitchFamily="34" charset="-122"/>
              </a:rPr>
              <a:t>和保障</a:t>
            </a:r>
            <a:r>
              <a:rPr lang="zh-CN" altLang="en-US" sz="2400" b="1" dirty="0">
                <a:solidFill>
                  <a:srgbClr val="FF0000"/>
                </a:solidFill>
                <a:latin typeface="微软雅黑" panose="020B0503020204020204" pitchFamily="34" charset="-122"/>
                <a:ea typeface="微软雅黑" panose="020B0503020204020204" pitchFamily="34" charset="-122"/>
              </a:rPr>
              <a:t>人权</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4" name="Text Box 3"/>
          <p:cNvSpPr txBox="1"/>
          <p:nvPr/>
        </p:nvSpPr>
        <p:spPr>
          <a:xfrm>
            <a:off x="5093452" y="4800668"/>
            <a:ext cx="6769100" cy="1568450"/>
          </a:xfrm>
          <a:prstGeom prst="rect">
            <a:avLst/>
          </a:prstGeom>
          <a:noFill/>
          <a:ln w="9525">
            <a:noFill/>
          </a:ln>
        </p:spPr>
        <p:txBody>
          <a:bodyPr anchor="t">
            <a:spAutoFit/>
          </a:bodyPr>
          <a:lstStyle/>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5</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.人权的实质分别是什么？</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.人权的主体和内容分别是什么？</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7</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.国家如何尊重和保障人权？</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AutoShape 9"/>
          <p:cNvSpPr/>
          <p:nvPr/>
        </p:nvSpPr>
        <p:spPr>
          <a:xfrm>
            <a:off x="2658554" y="2385219"/>
            <a:ext cx="215900" cy="3095625"/>
          </a:xfrm>
          <a:prstGeom prst="leftBrace">
            <a:avLst>
              <a:gd name="adj1" fmla="val 118622"/>
              <a:gd name="adj2" fmla="val 50000"/>
            </a:avLst>
          </a:prstGeom>
          <a:noFill/>
          <a:ln w="34925" cap="flat" cmpd="sng">
            <a:solidFill>
              <a:schemeClr val="tx1"/>
            </a:solidFill>
            <a:prstDash val="solid"/>
            <a:round/>
            <a:headEnd type="none" w="med" len="med"/>
            <a:tailEnd type="none" w="med" len="med"/>
          </a:ln>
        </p:spPr>
        <p:txBody>
          <a:bodyPr wrap="none" anchor="ctr"/>
          <a:lstStyle/>
          <a:p>
            <a:endParaRPr lang="zh-CN" altLang="en-US" sz="2400">
              <a:solidFill>
                <a:prstClr val="black"/>
              </a:solidFill>
              <a:latin typeface="Times New Roman" panose="02020603050405020304" pitchFamily="18" charset="0"/>
              <a:ea typeface="宋体" panose="02010600030101010101" pitchFamily="2" charset="-122"/>
            </a:endParaRPr>
          </a:p>
        </p:txBody>
      </p:sp>
      <p:sp>
        <p:nvSpPr>
          <p:cNvPr id="26" name="AutoShape 10"/>
          <p:cNvSpPr/>
          <p:nvPr/>
        </p:nvSpPr>
        <p:spPr>
          <a:xfrm>
            <a:off x="4871790" y="1784827"/>
            <a:ext cx="221662" cy="1732122"/>
          </a:xfrm>
          <a:prstGeom prst="leftBrace">
            <a:avLst>
              <a:gd name="adj1" fmla="val 99283"/>
              <a:gd name="adj2" fmla="val 50000"/>
            </a:avLst>
          </a:prstGeom>
          <a:noFill/>
          <a:ln w="34925" cap="flat" cmpd="sng">
            <a:solidFill>
              <a:schemeClr val="tx1"/>
            </a:solidFill>
            <a:prstDash val="solid"/>
            <a:round/>
            <a:headEnd type="none" w="med" len="med"/>
            <a:tailEnd type="none" w="med" len="med"/>
          </a:ln>
        </p:spPr>
        <p:txBody>
          <a:bodyPr wrap="none" anchor="ctr"/>
          <a:lstStyle/>
          <a:p>
            <a:endParaRPr lang="zh-CN" altLang="en-US" sz="2400">
              <a:solidFill>
                <a:prstClr val="black"/>
              </a:solidFill>
              <a:latin typeface="Times New Roman" panose="02020603050405020304" pitchFamily="18" charset="0"/>
              <a:ea typeface="宋体" panose="02010600030101010101" pitchFamily="2" charset="-122"/>
            </a:endParaRPr>
          </a:p>
        </p:txBody>
      </p:sp>
      <p:sp>
        <p:nvSpPr>
          <p:cNvPr id="27" name="AutoShape 11"/>
          <p:cNvSpPr/>
          <p:nvPr/>
        </p:nvSpPr>
        <p:spPr>
          <a:xfrm>
            <a:off x="4874377" y="4800668"/>
            <a:ext cx="288925" cy="1569660"/>
          </a:xfrm>
          <a:prstGeom prst="leftBrace">
            <a:avLst>
              <a:gd name="adj1" fmla="val 55715"/>
              <a:gd name="adj2" fmla="val 50000"/>
            </a:avLst>
          </a:prstGeom>
          <a:noFill/>
          <a:ln w="34925" cap="flat" cmpd="sng">
            <a:solidFill>
              <a:schemeClr val="tx1"/>
            </a:solidFill>
            <a:prstDash val="solid"/>
            <a:round/>
            <a:headEnd type="none" w="med" len="med"/>
            <a:tailEnd type="none" w="med" len="med"/>
          </a:ln>
        </p:spPr>
        <p:txBody>
          <a:bodyPr wrap="none" anchor="ctr"/>
          <a:lstStyle/>
          <a:p>
            <a:endParaRPr lang="zh-CN" altLang="en-US" sz="2400">
              <a:solidFill>
                <a:prstClr val="black"/>
              </a:solidFill>
              <a:latin typeface="Times New Roman" panose="02020603050405020304" pitchFamily="18" charset="0"/>
              <a:ea typeface="宋体" panose="02010600030101010101" pitchFamily="2" charset="-122"/>
            </a:endParaRPr>
          </a:p>
        </p:txBody>
      </p:sp>
      <p:sp>
        <p:nvSpPr>
          <p:cNvPr id="31" name="Text Box 3"/>
          <p:cNvSpPr txBox="1"/>
          <p:nvPr/>
        </p:nvSpPr>
        <p:spPr>
          <a:xfrm>
            <a:off x="5138537" y="4024140"/>
            <a:ext cx="6769100" cy="461665"/>
          </a:xfrm>
          <a:prstGeom prst="rect">
            <a:avLst/>
          </a:prstGeom>
          <a:noFill/>
          <a:ln w="9525">
            <a:noFill/>
          </a:ln>
        </p:spPr>
        <p:txBody>
          <a:bodyPr anchor="t">
            <a:spAutoFit/>
          </a:bodyPr>
          <a:lstStyle/>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宪法如何确保国家的一切权力属于人民</a:t>
            </a:r>
            <a:r>
              <a:rPr lang="zh-CN" altLang="en-US" sz="2400" b="1" dirty="0">
                <a:solidFill>
                  <a:srgbClr val="FF0000"/>
                </a:solidFill>
                <a:latin typeface="Times New Roman" panose="02020603050405020304" pitchFamily="18" charset="0"/>
                <a:ea typeface="宋体" panose="02010600030101010101" pitchFamily="2" charset="-122"/>
              </a:rPr>
              <a:t>？</a:t>
            </a:r>
            <a:endParaRPr lang="zh-CN" altLang="en-US" sz="2400" b="1" dirty="0">
              <a:solidFill>
                <a:srgbClr val="FF0000"/>
              </a:solidFill>
              <a:latin typeface="Times New Roman" panose="02020603050405020304" pitchFamily="18" charset="0"/>
              <a:ea typeface="宋体" panose="02010600030101010101" pitchFamily="2" charset="-122"/>
            </a:endParaRPr>
          </a:p>
        </p:txBody>
      </p:sp>
      <p:sp>
        <p:nvSpPr>
          <p:cNvPr id="17" name="Text Box 4"/>
          <p:cNvSpPr txBox="1"/>
          <p:nvPr/>
        </p:nvSpPr>
        <p:spPr>
          <a:xfrm>
            <a:off x="2963067" y="2272323"/>
            <a:ext cx="1822698" cy="757130"/>
          </a:xfrm>
          <a:prstGeom prst="rect">
            <a:avLst/>
          </a:prstGeom>
          <a:solidFill>
            <a:schemeClr val="bg2">
              <a:lumMod val="85000"/>
            </a:schemeClr>
          </a:solidFill>
          <a:ln w="9525" cap="flat" cmpd="sng">
            <a:noFill/>
            <a:prstDash val="solid"/>
            <a:miter/>
            <a:headEnd type="none" w="med" len="med"/>
            <a:tailEnd type="none" w="med" len="med"/>
          </a:ln>
        </p:spPr>
        <p:txBody>
          <a:bodyPr wrap="square" anchor="t">
            <a:spAutoFit/>
          </a:bodyPr>
          <a:lstStyle/>
          <a:p>
            <a:pPr>
              <a:lnSpc>
                <a:spcPct val="90000"/>
              </a:lnSpc>
            </a:pPr>
            <a:r>
              <a:rPr lang="zh-CN" altLang="en-US" sz="2400" b="1" dirty="0">
                <a:solidFill>
                  <a:srgbClr val="FF0000"/>
                </a:solidFill>
                <a:latin typeface="微软雅黑" panose="020B0503020204020204" pitchFamily="34" charset="-122"/>
                <a:ea typeface="微软雅黑" panose="020B0503020204020204" pitchFamily="34" charset="-122"/>
              </a:rPr>
              <a:t>坚持中国共产党领导</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18" name="AutoShape 10"/>
          <p:cNvSpPr/>
          <p:nvPr/>
        </p:nvSpPr>
        <p:spPr>
          <a:xfrm>
            <a:off x="4982621" y="3728566"/>
            <a:ext cx="155287" cy="757130"/>
          </a:xfrm>
          <a:prstGeom prst="leftBrace">
            <a:avLst>
              <a:gd name="adj1" fmla="val 99283"/>
              <a:gd name="adj2" fmla="val 50000"/>
            </a:avLst>
          </a:prstGeom>
          <a:noFill/>
          <a:ln w="34925" cap="flat" cmpd="sng">
            <a:solidFill>
              <a:schemeClr val="tx1"/>
            </a:solidFill>
            <a:prstDash val="solid"/>
            <a:round/>
            <a:headEnd type="none" w="med" len="med"/>
            <a:tailEnd type="none" w="med" len="med"/>
          </a:ln>
        </p:spPr>
        <p:txBody>
          <a:bodyPr wrap="none" anchor="ctr"/>
          <a:lstStyle/>
          <a:p>
            <a:endParaRPr lang="zh-CN" altLang="en-US" sz="2400">
              <a:solidFill>
                <a:prstClr val="black"/>
              </a:solidFill>
              <a:latin typeface="Times New Roman" panose="02020603050405020304" pitchFamily="18" charset="0"/>
              <a:ea typeface="宋体" panose="02010600030101010101" pitchFamily="2" charset="-122"/>
            </a:endParaRPr>
          </a:p>
        </p:txBody>
      </p:sp>
      <p:sp>
        <p:nvSpPr>
          <p:cNvPr id="32" name="Text Box 3"/>
          <p:cNvSpPr txBox="1"/>
          <p:nvPr/>
        </p:nvSpPr>
        <p:spPr>
          <a:xfrm>
            <a:off x="5071848" y="2426686"/>
            <a:ext cx="6769100" cy="461665"/>
          </a:xfrm>
          <a:prstGeom prst="rect">
            <a:avLst/>
          </a:prstGeom>
          <a:noFill/>
          <a:ln w="9525">
            <a:noFill/>
          </a:ln>
        </p:spPr>
        <p:txBody>
          <a:bodyPr anchor="t">
            <a:spAutoFit/>
          </a:bodyPr>
          <a:lstStyle/>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为什么要坚持中国共产党的领导？</a:t>
            </a:r>
            <a:endPar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Text Box 3"/>
          <p:cNvSpPr txBox="1"/>
          <p:nvPr/>
        </p:nvSpPr>
        <p:spPr>
          <a:xfrm>
            <a:off x="5060264" y="3036189"/>
            <a:ext cx="6769100" cy="461665"/>
          </a:xfrm>
          <a:prstGeom prst="rect">
            <a:avLst/>
          </a:prstGeom>
          <a:noFill/>
          <a:ln w="9525">
            <a:noFill/>
          </a:ln>
        </p:spPr>
        <p:txBody>
          <a:bodyPr anchor="t">
            <a:spAutoFit/>
          </a:bodyPr>
          <a:lstStyle/>
          <a:p>
            <a:pPr>
              <a:spcBef>
                <a:spcPct val="50000"/>
              </a:spcBef>
            </a:pP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如何坚持中国共产党的领导？</a:t>
            </a:r>
            <a:r>
              <a:rPr lang="zh-CN" altLang="en-US" sz="2400" b="1" spc="600" dirty="0">
                <a:solidFill>
                  <a:schemeClr val="accent1"/>
                </a:solidFill>
                <a:latin typeface="楷体" panose="02010609060101010101" pitchFamily="49" charset="-122"/>
                <a:ea typeface="楷体" panose="02010609060101010101" pitchFamily="49" charset="-122"/>
                <a:cs typeface="+mj-cs"/>
              </a:rPr>
              <a:t> </a:t>
            </a:r>
            <a:r>
              <a:rPr lang="zh-CN" altLang="en-US" sz="2400" b="1" dirty="0">
                <a:solidFill>
                  <a:srgbClr val="FF0000"/>
                </a:solidFill>
                <a:latin typeface="微软雅黑" panose="020B0503020204020204" pitchFamily="34" charset="-122"/>
                <a:ea typeface="微软雅黑" panose="020B0503020204020204" pitchFamily="34" charset="-122"/>
              </a:rPr>
              <a:t>（党自身角度）</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2" name="Text Box 3"/>
          <p:cNvSpPr txBox="1"/>
          <p:nvPr/>
        </p:nvSpPr>
        <p:spPr>
          <a:xfrm>
            <a:off x="5138537" y="3621550"/>
            <a:ext cx="6769100" cy="460375"/>
          </a:xfrm>
          <a:prstGeom prst="rect">
            <a:avLst/>
          </a:prstGeom>
          <a:noFill/>
          <a:ln w="9525">
            <a:noFill/>
          </a:ln>
        </p:spPr>
        <p:txBody>
          <a:bodyPr anchor="t">
            <a:spAutoFit/>
          </a:bodyPr>
          <a:p>
            <a:pPr>
              <a:spcBef>
                <a:spcPct val="50000"/>
              </a:spcBef>
            </a:pP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宪法基本原则</a:t>
            </a:r>
            <a:r>
              <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国家的一切权力属于人民</a:t>
            </a:r>
            <a:endParaRPr lang="zh-CN" altLang="en-US" sz="2400" b="1" dirty="0">
              <a:solidFill>
                <a:srgbClr val="FF0000"/>
              </a:solidFill>
              <a:latin typeface="Times New Roman" panose="02020603050405020304" pitchFamily="18" charset="0"/>
              <a:ea typeface="宋体" panose="02010600030101010101" pitchFamily="2"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edge">
                                      <p:cBhvr>
                                        <p:cTn id="7"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5" name="文本框 4"/>
          <p:cNvSpPr txBox="1"/>
          <p:nvPr/>
        </p:nvSpPr>
        <p:spPr>
          <a:xfrm>
            <a:off x="604630" y="1720840"/>
            <a:ext cx="11222935" cy="2676525"/>
          </a:xfrm>
          <a:prstGeom prst="rect">
            <a:avLst/>
          </a:prstGeom>
          <a:noFill/>
        </p:spPr>
        <p:txBody>
          <a:bodyPr wrap="square">
            <a:spAutoFit/>
          </a:bodyPr>
          <a:lstStyle/>
          <a:p>
            <a:r>
              <a:rPr lang="en-US" altLang="zh-CN" sz="2400" b="1" i="0" dirty="0">
                <a:solidFill>
                  <a:srgbClr val="C00000"/>
                </a:solidFill>
                <a:effectLst/>
                <a:latin typeface="微软雅黑" panose="020B0503020204020204" pitchFamily="34" charset="-122"/>
                <a:ea typeface="微软雅黑" panose="020B0503020204020204" pitchFamily="34" charset="-122"/>
              </a:rPr>
              <a:t>1.</a:t>
            </a:r>
            <a:r>
              <a:rPr lang="zh-CN" altLang="en-US" sz="2400" b="1" i="0" dirty="0">
                <a:solidFill>
                  <a:srgbClr val="C00000"/>
                </a:solidFill>
                <a:effectLst/>
                <a:latin typeface="微软雅黑" panose="020B0503020204020204" pitchFamily="34" charset="-122"/>
                <a:ea typeface="微软雅黑" panose="020B0503020204020204" pitchFamily="34" charset="-122"/>
              </a:rPr>
              <a:t>（</a:t>
            </a:r>
            <a:r>
              <a:rPr lang="en-US" altLang="zh-CN" sz="2400" b="1" i="0" dirty="0">
                <a:solidFill>
                  <a:srgbClr val="C00000"/>
                </a:solidFill>
                <a:effectLst/>
                <a:latin typeface="微软雅黑" panose="020B0503020204020204" pitchFamily="34" charset="-122"/>
                <a:ea typeface="微软雅黑" panose="020B0503020204020204" pitchFamily="34" charset="-122"/>
              </a:rPr>
              <a:t>2020 </a:t>
            </a:r>
            <a:r>
              <a:rPr lang="zh-CN" altLang="en-US" sz="2400" b="1" i="0" dirty="0">
                <a:solidFill>
                  <a:srgbClr val="C00000"/>
                </a:solidFill>
                <a:effectLst/>
                <a:latin typeface="微软雅黑" panose="020B0503020204020204" pitchFamily="34" charset="-122"/>
                <a:ea typeface="微软雅黑" panose="020B0503020204020204" pitchFamily="34" charset="-122"/>
              </a:rPr>
              <a:t>浙江宁波）</a:t>
            </a:r>
            <a:r>
              <a:rPr lang="zh-CN" altLang="en-US" sz="2400" b="1" i="0" dirty="0">
                <a:solidFill>
                  <a:srgbClr val="333333"/>
                </a:solidFill>
                <a:effectLst/>
                <a:latin typeface="微软雅黑" panose="020B0503020204020204" pitchFamily="34" charset="-122"/>
                <a:ea typeface="微软雅黑" panose="020B0503020204020204" pitchFamily="34" charset="-122"/>
              </a:rPr>
              <a:t>某中学举行宪法宣传活动，下列可作为宣传标语的是（　　）</a:t>
            </a:r>
            <a:br>
              <a:rPr lang="zh-CN" altLang="en-US" sz="2400" b="1" i="0" dirty="0">
                <a:solidFill>
                  <a:srgbClr val="333333"/>
                </a:solidFill>
                <a:effectLst/>
                <a:latin typeface="微软雅黑" panose="020B0503020204020204" pitchFamily="34" charset="-122"/>
                <a:ea typeface="微软雅黑" panose="020B0503020204020204" pitchFamily="34" charset="-122"/>
              </a:rPr>
            </a:br>
            <a:r>
              <a:rPr lang="zh-CN" altLang="en-US" sz="2400" b="1" i="0" dirty="0">
                <a:solidFill>
                  <a:srgbClr val="333333"/>
                </a:solidFill>
                <a:effectLst/>
                <a:latin typeface="微软雅黑" panose="020B0503020204020204" pitchFamily="34" charset="-122"/>
                <a:ea typeface="微软雅黑" panose="020B0503020204020204" pitchFamily="34" charset="-122"/>
              </a:rPr>
              <a:t>①宪法是治国安邦的总章程</a:t>
            </a:r>
            <a:br>
              <a:rPr lang="zh-CN" altLang="en-US" sz="2400" b="1" i="0" dirty="0">
                <a:solidFill>
                  <a:srgbClr val="333333"/>
                </a:solidFill>
                <a:effectLst/>
                <a:latin typeface="微软雅黑" panose="020B0503020204020204" pitchFamily="34" charset="-122"/>
                <a:ea typeface="微软雅黑" panose="020B0503020204020204" pitchFamily="34" charset="-122"/>
              </a:rPr>
            </a:br>
            <a:r>
              <a:rPr lang="zh-CN" altLang="en-US" sz="2400" b="1" i="0" dirty="0">
                <a:solidFill>
                  <a:srgbClr val="333333"/>
                </a:solidFill>
                <a:effectLst/>
                <a:latin typeface="微软雅黑" panose="020B0503020204020204" pitchFamily="34" charset="-122"/>
                <a:ea typeface="微软雅黑" panose="020B0503020204020204" pitchFamily="34" charset="-122"/>
              </a:rPr>
              <a:t>②国家一切权力属于公民</a:t>
            </a:r>
            <a:br>
              <a:rPr lang="zh-CN" altLang="en-US" sz="2400" b="1" i="0" dirty="0">
                <a:solidFill>
                  <a:srgbClr val="333333"/>
                </a:solidFill>
                <a:effectLst/>
                <a:latin typeface="微软雅黑" panose="020B0503020204020204" pitchFamily="34" charset="-122"/>
                <a:ea typeface="微软雅黑" panose="020B0503020204020204" pitchFamily="34" charset="-122"/>
              </a:rPr>
            </a:br>
            <a:r>
              <a:rPr lang="zh-CN" altLang="en-US" sz="2400" b="1" i="0" dirty="0">
                <a:solidFill>
                  <a:srgbClr val="333333"/>
                </a:solidFill>
                <a:effectLst/>
                <a:latin typeface="微软雅黑" panose="020B0503020204020204" pitchFamily="34" charset="-122"/>
                <a:ea typeface="微软雅黑" panose="020B0503020204020204" pitchFamily="34" charset="-122"/>
              </a:rPr>
              <a:t>③宪法是国家的根本法</a:t>
            </a:r>
            <a:br>
              <a:rPr lang="zh-CN" altLang="en-US" sz="2400" b="1" i="0" dirty="0">
                <a:solidFill>
                  <a:srgbClr val="333333"/>
                </a:solidFill>
                <a:effectLst/>
                <a:latin typeface="微软雅黑" panose="020B0503020204020204" pitchFamily="34" charset="-122"/>
                <a:ea typeface="微软雅黑" panose="020B0503020204020204" pitchFamily="34" charset="-122"/>
              </a:rPr>
            </a:br>
            <a:r>
              <a:rPr lang="zh-CN" altLang="en-US" sz="2400" b="1" i="0" dirty="0">
                <a:solidFill>
                  <a:srgbClr val="333333"/>
                </a:solidFill>
                <a:effectLst/>
                <a:latin typeface="微软雅黑" panose="020B0503020204020204" pitchFamily="34" charset="-122"/>
                <a:ea typeface="微软雅黑" panose="020B0503020204020204" pitchFamily="34" charset="-122"/>
              </a:rPr>
              <a:t>④维护宪法权威，捍卫宪法尊严</a:t>
            </a:r>
            <a:br>
              <a:rPr lang="zh-CN" altLang="en-US" sz="2400" b="1" i="0" dirty="0">
                <a:solidFill>
                  <a:srgbClr val="333333"/>
                </a:solidFill>
                <a:effectLst/>
                <a:latin typeface="微软雅黑" panose="020B0503020204020204" pitchFamily="34" charset="-122"/>
                <a:ea typeface="微软雅黑" panose="020B0503020204020204" pitchFamily="34" charset="-122"/>
              </a:rPr>
            </a:br>
            <a:r>
              <a:rPr lang="en-US" altLang="zh-CN" sz="2400" b="1" i="0" dirty="0">
                <a:solidFill>
                  <a:srgbClr val="333333"/>
                </a:solidFill>
                <a:effectLst/>
                <a:latin typeface="微软雅黑" panose="020B0503020204020204" pitchFamily="34" charset="-122"/>
                <a:ea typeface="微软雅黑" panose="020B0503020204020204" pitchFamily="34" charset="-122"/>
              </a:rPr>
              <a:t>A.①②③      B.①②④      C.①③④      D.②③④</a:t>
            </a:r>
            <a:br>
              <a:rPr lang="en-US" altLang="zh-CN" sz="2400" b="1" i="0" dirty="0">
                <a:solidFill>
                  <a:srgbClr val="333333"/>
                </a:solidFill>
                <a:effectLst/>
                <a:latin typeface="微软雅黑" panose="020B0503020204020204" pitchFamily="34" charset="-122"/>
                <a:ea typeface="微软雅黑" panose="020B0503020204020204" pitchFamily="34" charset="-122"/>
              </a:rPr>
            </a:br>
            <a:endParaRPr lang="zh-CN" altLang="en-US"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14350" y="4240840"/>
            <a:ext cx="11073020" cy="1200329"/>
          </a:xfrm>
          <a:prstGeom prst="rect">
            <a:avLst/>
          </a:prstGeom>
          <a:noFill/>
        </p:spPr>
        <p:txBody>
          <a:bodyPr wrap="square">
            <a:spAutoFit/>
          </a:bodyPr>
          <a:lstStyle/>
          <a:p>
            <a:r>
              <a:rPr lang="en-US" altLang="zh-CN" sz="2400" b="1" i="0" spc="0" dirty="0">
                <a:solidFill>
                  <a:srgbClr val="C00000"/>
                </a:solidFill>
                <a:effectLst/>
                <a:latin typeface="微软雅黑" panose="020B0503020204020204" pitchFamily="34" charset="-122"/>
                <a:ea typeface="微软雅黑" panose="020B0503020204020204" pitchFamily="34" charset="-122"/>
              </a:rPr>
              <a:t>【</a:t>
            </a:r>
            <a:r>
              <a:rPr lang="zh-CN" altLang="en-US" sz="2400" b="1" i="0" spc="0" dirty="0">
                <a:solidFill>
                  <a:srgbClr val="C00000"/>
                </a:solidFill>
                <a:effectLst/>
                <a:latin typeface="微软雅黑" panose="020B0503020204020204" pitchFamily="34" charset="-122"/>
                <a:ea typeface="微软雅黑" panose="020B0503020204020204" pitchFamily="34" charset="-122"/>
              </a:rPr>
              <a:t>解析</a:t>
            </a:r>
            <a:r>
              <a:rPr lang="en-US" altLang="zh-CN" sz="2400" b="1" i="0" spc="0" dirty="0">
                <a:solidFill>
                  <a:srgbClr val="C00000"/>
                </a:solidFill>
                <a:effectLst/>
                <a:latin typeface="微软雅黑" panose="020B0503020204020204" pitchFamily="34" charset="-122"/>
                <a:ea typeface="微软雅黑" panose="020B0503020204020204" pitchFamily="34" charset="-122"/>
              </a:rPr>
              <a:t>】</a:t>
            </a:r>
            <a:r>
              <a:rPr lang="zh-CN" altLang="en-US" sz="2400" b="1" i="0" spc="0" dirty="0">
                <a:solidFill>
                  <a:srgbClr val="C00000"/>
                </a:solidFill>
                <a:effectLst/>
                <a:latin typeface="微软雅黑" panose="020B0503020204020204" pitchFamily="34" charset="-122"/>
                <a:ea typeface="微软雅黑" panose="020B0503020204020204" pitchFamily="34" charset="-122"/>
              </a:rPr>
              <a:t>依据教材知识，宪法是公民权利的保证书，是根本的行为准则，是治国安邦的总章程，是国家的根本法，我们应维护宪法权威，捍卫宪法尊严，①③④可作为宪法宣传标语，符合题意；②本身错误，国家一切权力属于人民。故选</a:t>
            </a:r>
            <a:r>
              <a:rPr lang="en-US" altLang="zh-CN" sz="2400" b="1" i="0" spc="0" dirty="0">
                <a:solidFill>
                  <a:srgbClr val="C00000"/>
                </a:solidFill>
                <a:effectLst/>
                <a:latin typeface="微软雅黑" panose="020B0503020204020204" pitchFamily="34" charset="-122"/>
                <a:ea typeface="微软雅黑" panose="020B0503020204020204" pitchFamily="34" charset="-122"/>
              </a:rPr>
              <a:t>C</a:t>
            </a:r>
            <a:r>
              <a:rPr lang="zh-CN" altLang="en-US" sz="2400" b="1" i="0" spc="0" dirty="0">
                <a:solidFill>
                  <a:srgbClr val="C00000"/>
                </a:solidFill>
                <a:effectLst/>
                <a:latin typeface="微软雅黑" panose="020B0503020204020204" pitchFamily="34" charset="-122"/>
                <a:ea typeface="微软雅黑" panose="020B0503020204020204" pitchFamily="34" charset="-122"/>
              </a:rPr>
              <a:t>。</a:t>
            </a:r>
            <a:endParaRPr lang="zh-CN" altLang="en-US" sz="2400" dirty="0"/>
          </a:p>
        </p:txBody>
      </p:sp>
      <p:sp>
        <p:nvSpPr>
          <p:cNvPr id="4" name="矩形 3"/>
          <p:cNvSpPr/>
          <p:nvPr/>
        </p:nvSpPr>
        <p:spPr>
          <a:xfrm>
            <a:off x="8735337" y="2735853"/>
            <a:ext cx="684803"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C</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4" name="矩形 3"/>
          <p:cNvSpPr/>
          <p:nvPr/>
        </p:nvSpPr>
        <p:spPr>
          <a:xfrm>
            <a:off x="7507709" y="3267597"/>
            <a:ext cx="64633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rPr>
              <a:t>B</a:t>
            </a:r>
            <a:endParaRPr kumimoji="0" lang="zh-CN" altLang="en-US"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endParaRPr>
          </a:p>
        </p:txBody>
      </p:sp>
      <p:sp>
        <p:nvSpPr>
          <p:cNvPr id="8" name="文本框 7"/>
          <p:cNvSpPr txBox="1"/>
          <p:nvPr/>
        </p:nvSpPr>
        <p:spPr>
          <a:xfrm>
            <a:off x="662305" y="1329690"/>
            <a:ext cx="8580120" cy="2861310"/>
          </a:xfrm>
          <a:prstGeom prst="rect">
            <a:avLst/>
          </a:prstGeom>
          <a:noFill/>
        </p:spPr>
        <p:txBody>
          <a:bodyPr wrap="square">
            <a:spAutoFit/>
          </a:bodyPr>
          <a:lstStyle/>
          <a:p>
            <a:pPr fontAlgn="auto">
              <a:lnSpc>
                <a:spcPct val="150000"/>
              </a:lnSpc>
            </a:pPr>
            <a:r>
              <a:rPr lang="en-US" altLang="zh-CN" sz="2400" b="1" dirty="0">
                <a:solidFill>
                  <a:srgbClr val="333333"/>
                </a:solidFill>
                <a:latin typeface="微软雅黑" panose="020B0503020204020204" pitchFamily="34" charset="-122"/>
                <a:ea typeface="微软雅黑" panose="020B0503020204020204" pitchFamily="34" charset="-122"/>
              </a:rPr>
              <a:t>2.</a:t>
            </a:r>
            <a:r>
              <a:rPr lang="zh-CN" altLang="en-US" sz="2400" b="1" dirty="0">
                <a:solidFill>
                  <a:srgbClr val="333333"/>
                </a:solidFill>
                <a:latin typeface="微软雅黑" panose="020B0503020204020204" pitchFamily="34" charset="-122"/>
                <a:ea typeface="微软雅黑" panose="020B0503020204020204" pitchFamily="34" charset="-122"/>
              </a:rPr>
              <a:t>社会主义制度是我国的（　　）</a:t>
            </a:r>
            <a:br>
              <a:rPr lang="zh-CN" altLang="en-US" sz="2400" b="1" dirty="0">
                <a:solidFill>
                  <a:srgbClr val="333333"/>
                </a:solidFill>
                <a:latin typeface="微软雅黑" panose="020B0503020204020204" pitchFamily="34" charset="-122"/>
                <a:ea typeface="微软雅黑" panose="020B0503020204020204" pitchFamily="34" charset="-122"/>
              </a:rPr>
            </a:br>
            <a:r>
              <a:rPr lang="zh-CN" altLang="en-US" sz="2400" b="1" dirty="0">
                <a:solidFill>
                  <a:srgbClr val="333333"/>
                </a:solidFill>
                <a:latin typeface="微软雅黑" panose="020B0503020204020204" pitchFamily="34" charset="-122"/>
                <a:ea typeface="微软雅黑" panose="020B0503020204020204" pitchFamily="34" charset="-122"/>
              </a:rPr>
              <a:t>    </a:t>
            </a:r>
            <a:r>
              <a:rPr lang="en-US" altLang="zh-CN" sz="2400" b="1" dirty="0">
                <a:solidFill>
                  <a:srgbClr val="333333"/>
                </a:solidFill>
                <a:latin typeface="微软雅黑" panose="020B0503020204020204" pitchFamily="34" charset="-122"/>
                <a:ea typeface="微软雅黑" panose="020B0503020204020204" pitchFamily="34" charset="-122"/>
              </a:rPr>
              <a:t>A.</a:t>
            </a:r>
            <a:r>
              <a:rPr lang="zh-CN" altLang="en-US" sz="2400" b="1" dirty="0">
                <a:solidFill>
                  <a:srgbClr val="333333"/>
                </a:solidFill>
                <a:latin typeface="微软雅黑" panose="020B0503020204020204" pitchFamily="34" charset="-122"/>
                <a:ea typeface="微软雅黑" panose="020B0503020204020204" pitchFamily="34" charset="-122"/>
              </a:rPr>
              <a:t>国家性质</a:t>
            </a:r>
            <a:endParaRPr lang="zh-CN" altLang="en-US"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lang="en-US" altLang="zh-CN" sz="2400" b="1" dirty="0">
                <a:solidFill>
                  <a:srgbClr val="333333"/>
                </a:solidFill>
                <a:latin typeface="微软雅黑" panose="020B0503020204020204" pitchFamily="34" charset="-122"/>
                <a:ea typeface="微软雅黑" panose="020B0503020204020204" pitchFamily="34" charset="-122"/>
              </a:rPr>
              <a:t>   B.</a:t>
            </a:r>
            <a:r>
              <a:rPr lang="zh-CN" altLang="en-US" sz="2400" b="1" dirty="0">
                <a:solidFill>
                  <a:srgbClr val="333333"/>
                </a:solidFill>
                <a:latin typeface="微软雅黑" panose="020B0503020204020204" pitchFamily="34" charset="-122"/>
                <a:ea typeface="微软雅黑" panose="020B0503020204020204" pitchFamily="34" charset="-122"/>
              </a:rPr>
              <a:t>根本制度</a:t>
            </a:r>
            <a:endParaRPr lang="zh-CN" altLang="en-US"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lang="en-US" altLang="zh-CN" sz="2400" b="1" dirty="0">
                <a:solidFill>
                  <a:srgbClr val="333333"/>
                </a:solidFill>
                <a:latin typeface="微软雅黑" panose="020B0503020204020204" pitchFamily="34" charset="-122"/>
                <a:ea typeface="微软雅黑" panose="020B0503020204020204" pitchFamily="34" charset="-122"/>
              </a:rPr>
              <a:t>   C.</a:t>
            </a:r>
            <a:r>
              <a:rPr lang="zh-CN" altLang="en-US" sz="2400" b="1" dirty="0">
                <a:solidFill>
                  <a:srgbClr val="333333"/>
                </a:solidFill>
                <a:latin typeface="微软雅黑" panose="020B0503020204020204" pitchFamily="34" charset="-122"/>
                <a:ea typeface="微软雅黑" panose="020B0503020204020204" pitchFamily="34" charset="-122"/>
              </a:rPr>
              <a:t>根本宗旨</a:t>
            </a:r>
            <a:endParaRPr lang="zh-CN" altLang="en-US"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lang="en-US" altLang="zh-CN" sz="2400" b="1" dirty="0">
                <a:solidFill>
                  <a:srgbClr val="333333"/>
                </a:solidFill>
                <a:latin typeface="微软雅黑" panose="020B0503020204020204" pitchFamily="34" charset="-122"/>
                <a:ea typeface="微软雅黑" panose="020B0503020204020204" pitchFamily="34" charset="-122"/>
              </a:rPr>
              <a:t>   D.</a:t>
            </a:r>
            <a:r>
              <a:rPr lang="zh-CN" altLang="en-US" sz="2400" b="1" dirty="0">
                <a:solidFill>
                  <a:srgbClr val="333333"/>
                </a:solidFill>
                <a:latin typeface="微软雅黑" panose="020B0503020204020204" pitchFamily="34" charset="-122"/>
                <a:ea typeface="微软雅黑" panose="020B0503020204020204" pitchFamily="34" charset="-122"/>
              </a:rPr>
              <a:t>最高理想</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7" name="文本框 6"/>
          <p:cNvSpPr txBox="1"/>
          <p:nvPr/>
        </p:nvSpPr>
        <p:spPr>
          <a:xfrm>
            <a:off x="559489" y="4595044"/>
            <a:ext cx="11073020" cy="1569660"/>
          </a:xfrm>
          <a:prstGeom prst="rect">
            <a:avLst/>
          </a:prstGeom>
          <a:noFill/>
        </p:spPr>
        <p:txBody>
          <a:bodyPr wrap="square">
            <a:spAutoFit/>
          </a:bodyPr>
          <a:lstStyle/>
          <a:p>
            <a:pPr lvl="0"/>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解析</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面对突如其来的新冠肺炎疫情，我国的做法体现了生命是宝贵的，党和政府坚持以人民为中心的发展思想； 国家尊重和保障人权，维护人民群众的生命健康，表明我国人权具有公平性和真实性，①②④正确；③错误，人权是具体的、相对的、有条件的。故选</a:t>
            </a:r>
            <a:r>
              <a:rPr lang="en-US" altLang="zh-CN" sz="2400" b="1" dirty="0">
                <a:solidFill>
                  <a:srgbClr val="C00000"/>
                </a:solidFill>
                <a:latin typeface="微软雅黑" panose="020B0503020204020204" pitchFamily="34" charset="-122"/>
                <a:ea typeface="微软雅黑" panose="020B0503020204020204" pitchFamily="34" charset="-122"/>
              </a:rPr>
              <a:t>B</a:t>
            </a:r>
            <a:r>
              <a:rPr lang="zh-CN" altLang="en-US" sz="2400" b="1" dirty="0">
                <a:solidFill>
                  <a:srgbClr val="C00000"/>
                </a:solidFill>
                <a:latin typeface="微软雅黑" panose="020B0503020204020204" pitchFamily="34" charset="-122"/>
                <a:ea typeface="微软雅黑" panose="020B0503020204020204" pitchFamily="34" charset="-122"/>
              </a:rPr>
              <a:t>。</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9910894" y="3014489"/>
            <a:ext cx="646331"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rPr>
              <a:t>B</a:t>
            </a:r>
            <a:endParaRPr kumimoji="0" lang="zh-CN" altLang="en-US"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endParaRPr>
          </a:p>
        </p:txBody>
      </p:sp>
      <p:sp>
        <p:nvSpPr>
          <p:cNvPr id="8" name="文本框 7"/>
          <p:cNvSpPr txBox="1"/>
          <p:nvPr/>
        </p:nvSpPr>
        <p:spPr>
          <a:xfrm>
            <a:off x="798207" y="1067123"/>
            <a:ext cx="10098157" cy="3415030"/>
          </a:xfrm>
          <a:prstGeom prst="rect">
            <a:avLst/>
          </a:prstGeom>
          <a:noFill/>
        </p:spPr>
        <p:txBody>
          <a:bodyPr wrap="square">
            <a:spAutoFit/>
          </a:bodyPr>
          <a:lstStyle/>
          <a:p>
            <a:pPr marL="0" indent="0" algn="l" rtl="0" fontAlgn="ctr">
              <a:lnSpc>
                <a:spcPct val="150000"/>
              </a:lnSpc>
              <a:spcBef>
                <a:spcPts val="0"/>
              </a:spcBef>
              <a:spcAft>
                <a:spcPts val="0"/>
              </a:spcAft>
            </a:pPr>
            <a:r>
              <a:rPr lang="en-US" altLang="zh-CN" sz="2400" b="1" dirty="0">
                <a:solidFill>
                  <a:srgbClr val="333333"/>
                </a:solidFill>
                <a:latin typeface="微软雅黑" panose="020B0503020204020204" pitchFamily="34" charset="-122"/>
                <a:ea typeface="微软雅黑" panose="020B0503020204020204" pitchFamily="34" charset="-122"/>
              </a:rPr>
              <a:t>3.</a:t>
            </a:r>
            <a:r>
              <a:rPr lang="zh-CN" altLang="en-US" sz="2400" b="1" dirty="0">
                <a:solidFill>
                  <a:srgbClr val="333333"/>
                </a:solidFill>
                <a:latin typeface="微软雅黑" panose="020B0503020204020204" pitchFamily="34" charset="-122"/>
                <a:ea typeface="微软雅黑" panose="020B0503020204020204" pitchFamily="34" charset="-122"/>
              </a:rPr>
              <a:t>（</a:t>
            </a:r>
            <a:r>
              <a:rPr lang="en-US" altLang="zh-CN" sz="2400" b="1" dirty="0">
                <a:solidFill>
                  <a:srgbClr val="333333"/>
                </a:solidFill>
                <a:latin typeface="微软雅黑" panose="020B0503020204020204" pitchFamily="34" charset="-122"/>
                <a:ea typeface="微软雅黑" panose="020B0503020204020204" pitchFamily="34" charset="-122"/>
              </a:rPr>
              <a:t>2020 </a:t>
            </a:r>
            <a:r>
              <a:rPr lang="zh-CN" altLang="en-US" sz="2400" b="1" dirty="0">
                <a:solidFill>
                  <a:srgbClr val="333333"/>
                </a:solidFill>
                <a:latin typeface="微软雅黑" panose="020B0503020204020204" pitchFamily="34" charset="-122"/>
                <a:ea typeface="微软雅黑" panose="020B0503020204020204" pitchFamily="34" charset="-122"/>
              </a:rPr>
              <a:t>四川甘孜州）面对突如其来的新冠肺炎疫情，某些国家有选择性地抢救病人：而我国始终坚持人民至上、生命至上的理念，把人民群众生命安全和身体健康放在第一位。这表明（    ）</a:t>
            </a:r>
            <a:endParaRPr lang="zh-CN" altLang="en-US" sz="2400" b="1" dirty="0">
              <a:solidFill>
                <a:srgbClr val="333333"/>
              </a:solidFill>
              <a:latin typeface="微软雅黑" panose="020B0503020204020204" pitchFamily="34" charset="-122"/>
              <a:ea typeface="微软雅黑" panose="020B0503020204020204" pitchFamily="34" charset="-122"/>
            </a:endParaRPr>
          </a:p>
          <a:p>
            <a:pPr marL="0" indent="0" algn="l" rtl="0" fontAlgn="ctr">
              <a:lnSpc>
                <a:spcPct val="150000"/>
              </a:lnSpc>
              <a:spcBef>
                <a:spcPts val="0"/>
              </a:spcBef>
              <a:spcAft>
                <a:spcPts val="0"/>
              </a:spcAft>
            </a:pPr>
            <a:r>
              <a:rPr lang="zh-CN" altLang="en-US" sz="2400" b="1" dirty="0">
                <a:solidFill>
                  <a:srgbClr val="333333"/>
                </a:solidFill>
                <a:latin typeface="微软雅黑" panose="020B0503020204020204" pitchFamily="34" charset="-122"/>
                <a:ea typeface="微软雅黑" panose="020B0503020204020204" pitchFamily="34" charset="-122"/>
              </a:rPr>
              <a:t>①我国尊重和保障人权          ②我国人权具有公平性和真实性</a:t>
            </a:r>
            <a:endParaRPr lang="zh-CN" altLang="en-US" sz="2400" b="1" dirty="0">
              <a:solidFill>
                <a:srgbClr val="333333"/>
              </a:solidFill>
              <a:latin typeface="微软雅黑" panose="020B0503020204020204" pitchFamily="34" charset="-122"/>
              <a:ea typeface="微软雅黑" panose="020B0503020204020204" pitchFamily="34" charset="-122"/>
            </a:endParaRPr>
          </a:p>
          <a:p>
            <a:pPr marL="0" indent="0" algn="l" rtl="0" fontAlgn="ctr">
              <a:lnSpc>
                <a:spcPct val="150000"/>
              </a:lnSpc>
              <a:spcBef>
                <a:spcPts val="0"/>
              </a:spcBef>
              <a:spcAft>
                <a:spcPts val="0"/>
              </a:spcAft>
            </a:pPr>
            <a:r>
              <a:rPr lang="zh-CN" altLang="en-US" sz="2400" b="1" dirty="0">
                <a:solidFill>
                  <a:srgbClr val="333333"/>
                </a:solidFill>
                <a:latin typeface="微软雅黑" panose="020B0503020204020204" pitchFamily="34" charset="-122"/>
                <a:ea typeface="微软雅黑" panose="020B0503020204020204" pitchFamily="34" charset="-122"/>
              </a:rPr>
              <a:t>③人权是无条件和抽象的        ④我国坚持以人民为中心的思想</a:t>
            </a:r>
            <a:endParaRPr lang="zh-CN" altLang="en-US" sz="2400" b="1" dirty="0">
              <a:solidFill>
                <a:srgbClr val="333333"/>
              </a:solidFill>
              <a:latin typeface="微软雅黑" panose="020B0503020204020204" pitchFamily="34" charset="-122"/>
              <a:ea typeface="微软雅黑" panose="020B0503020204020204" pitchFamily="34" charset="-122"/>
            </a:endParaRPr>
          </a:p>
          <a:p>
            <a:pPr marL="0" indent="0" algn="l" rtl="0" fontAlgn="ctr">
              <a:lnSpc>
                <a:spcPct val="150000"/>
              </a:lnSpc>
              <a:spcBef>
                <a:spcPts val="0"/>
              </a:spcBef>
              <a:spcAft>
                <a:spcPts val="0"/>
              </a:spcAft>
            </a:pPr>
            <a:r>
              <a:rPr lang="en-US" altLang="zh-CN" sz="2400" b="1" dirty="0">
                <a:solidFill>
                  <a:srgbClr val="333333"/>
                </a:solidFill>
                <a:latin typeface="微软雅黑" panose="020B0503020204020204" pitchFamily="34" charset="-122"/>
                <a:ea typeface="微软雅黑" panose="020B0503020204020204" pitchFamily="34" charset="-122"/>
              </a:rPr>
              <a:t>A.①②③      B.①②④      C.①③④      D.②③④</a:t>
            </a: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7" name="文本框 6"/>
          <p:cNvSpPr txBox="1"/>
          <p:nvPr/>
        </p:nvSpPr>
        <p:spPr>
          <a:xfrm>
            <a:off x="405019" y="4721012"/>
            <a:ext cx="11073020" cy="1569660"/>
          </a:xfrm>
          <a:prstGeom prst="rect">
            <a:avLst/>
          </a:prstGeom>
          <a:noFill/>
        </p:spPr>
        <p:txBody>
          <a:bodyPr wrap="square">
            <a:spAutoFit/>
          </a:bodyPr>
          <a:lstStyle/>
          <a:p>
            <a:pPr lvl="0"/>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解析</a:t>
            </a:r>
            <a:r>
              <a:rPr kumimoji="0" lang="en-US" altLang="zh-CN"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lang="en-US" altLang="zh-CN" sz="2400" dirty="0">
                <a:solidFill>
                  <a:srgbClr val="C00000"/>
                </a:solidFill>
                <a:latin typeface="宋体" panose="02010600030101010101" pitchFamily="2" charset="-122"/>
                <a:ea typeface="宋体" panose="02010600030101010101" pitchFamily="2" charset="-122"/>
              </a:rPr>
              <a:t> </a:t>
            </a:r>
            <a:r>
              <a:rPr lang="zh-CN" altLang="en-US" sz="2400" b="1" dirty="0">
                <a:solidFill>
                  <a:srgbClr val="C00000"/>
                </a:solidFill>
                <a:latin typeface="微软雅黑" panose="020B0503020204020204" pitchFamily="34" charset="-122"/>
                <a:ea typeface="微软雅黑" panose="020B0503020204020204" pitchFamily="34" charset="-122"/>
              </a:rPr>
              <a:t>贫穷是实现人权的最大障碍，习近平主席的强调内容，体现了党和政府高度重视解决贫困问题，说明了我国尊重和保障人权，</a:t>
            </a:r>
            <a:r>
              <a:rPr lang="en-US" altLang="zh-CN" sz="2400" b="1" dirty="0">
                <a:solidFill>
                  <a:srgbClr val="C00000"/>
                </a:solidFill>
                <a:latin typeface="微软雅黑" panose="020B0503020204020204" pitchFamily="34" charset="-122"/>
                <a:ea typeface="微软雅黑" panose="020B0503020204020204" pitchFamily="34" charset="-122"/>
              </a:rPr>
              <a:t>C</a:t>
            </a:r>
            <a:r>
              <a:rPr lang="zh-CN" altLang="en-US" sz="2400" b="1" dirty="0">
                <a:solidFill>
                  <a:srgbClr val="C00000"/>
                </a:solidFill>
                <a:latin typeface="微软雅黑" panose="020B0503020204020204" pitchFamily="34" charset="-122"/>
                <a:ea typeface="微软雅黑" panose="020B0503020204020204" pitchFamily="34" charset="-122"/>
              </a:rPr>
              <a:t>正确；</a:t>
            </a:r>
            <a:r>
              <a:rPr lang="en-US" altLang="zh-CN" sz="2400" b="1" dirty="0">
                <a:solidFill>
                  <a:srgbClr val="C00000"/>
                </a:solidFill>
                <a:latin typeface="微软雅黑" panose="020B0503020204020204" pitchFamily="34" charset="-122"/>
                <a:ea typeface="微软雅黑" panose="020B0503020204020204" pitchFamily="34" charset="-122"/>
              </a:rPr>
              <a:t>A</a:t>
            </a:r>
            <a:r>
              <a:rPr lang="zh-CN" altLang="en-US" sz="2400" b="1" dirty="0">
                <a:solidFill>
                  <a:srgbClr val="C00000"/>
                </a:solidFill>
                <a:latin typeface="微软雅黑" panose="020B0503020204020204" pitchFamily="34" charset="-122"/>
                <a:ea typeface="微软雅黑" panose="020B0503020204020204" pitchFamily="34" charset="-122"/>
              </a:rPr>
              <a:t>题干中没有体现，不合题意；</a:t>
            </a:r>
            <a:r>
              <a:rPr lang="en-US" altLang="zh-CN" sz="2400" b="1" dirty="0">
                <a:solidFill>
                  <a:srgbClr val="C00000"/>
                </a:solidFill>
                <a:latin typeface="微软雅黑" panose="020B0503020204020204" pitchFamily="34" charset="-122"/>
                <a:ea typeface="微软雅黑" panose="020B0503020204020204" pitchFamily="34" charset="-122"/>
              </a:rPr>
              <a:t>B</a:t>
            </a:r>
            <a:r>
              <a:rPr lang="zh-CN" altLang="en-US" sz="2400" b="1" dirty="0">
                <a:solidFill>
                  <a:srgbClr val="C00000"/>
                </a:solidFill>
                <a:latin typeface="微软雅黑" panose="020B0503020204020204" pitchFamily="34" charset="-122"/>
                <a:ea typeface="微软雅黑" panose="020B0503020204020204" pitchFamily="34" charset="-122"/>
              </a:rPr>
              <a:t>错误，“最好”的说法过于绝对；</a:t>
            </a:r>
            <a:r>
              <a:rPr lang="en-US" altLang="zh-CN" sz="2400" b="1" dirty="0">
                <a:solidFill>
                  <a:srgbClr val="C00000"/>
                </a:solidFill>
                <a:latin typeface="微软雅黑" panose="020B0503020204020204" pitchFamily="34" charset="-122"/>
                <a:ea typeface="微软雅黑" panose="020B0503020204020204" pitchFamily="34" charset="-122"/>
              </a:rPr>
              <a:t>D</a:t>
            </a:r>
            <a:r>
              <a:rPr lang="zh-CN" altLang="en-US" sz="2400" b="1" dirty="0">
                <a:solidFill>
                  <a:srgbClr val="C00000"/>
                </a:solidFill>
                <a:latin typeface="微软雅黑" panose="020B0503020204020204" pitchFamily="34" charset="-122"/>
                <a:ea typeface="微软雅黑" panose="020B0503020204020204" pitchFamily="34" charset="-122"/>
              </a:rPr>
              <a:t>错误，人权的实质内容和目标是人的自由、平等地生存和发展。故选</a:t>
            </a:r>
            <a:r>
              <a:rPr lang="en-US" altLang="zh-CN" sz="2400" b="1" dirty="0">
                <a:solidFill>
                  <a:srgbClr val="C00000"/>
                </a:solidFill>
                <a:latin typeface="微软雅黑" panose="020B0503020204020204" pitchFamily="34" charset="-122"/>
                <a:ea typeface="微软雅黑" panose="020B0503020204020204" pitchFamily="34" charset="-122"/>
              </a:rPr>
              <a:t>C</a:t>
            </a:r>
            <a:r>
              <a:rPr lang="zh-CN" altLang="en-US" sz="2400" b="1" dirty="0">
                <a:solidFill>
                  <a:srgbClr val="C00000"/>
                </a:solidFill>
                <a:latin typeface="微软雅黑" panose="020B0503020204020204" pitchFamily="34" charset="-122"/>
                <a:ea typeface="微软雅黑" panose="020B0503020204020204" pitchFamily="34" charset="-122"/>
              </a:rPr>
              <a:t>。</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 name="矩形 3"/>
          <p:cNvSpPr/>
          <p:nvPr/>
        </p:nvSpPr>
        <p:spPr>
          <a:xfrm>
            <a:off x="8735337" y="2735853"/>
            <a:ext cx="684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rPr>
              <a:t>C</a:t>
            </a:r>
            <a:endParaRPr kumimoji="0" lang="zh-CN" altLang="en-US"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endParaRPr>
          </a:p>
        </p:txBody>
      </p:sp>
      <p:sp>
        <p:nvSpPr>
          <p:cNvPr id="8" name="文本框 7"/>
          <p:cNvSpPr txBox="1"/>
          <p:nvPr/>
        </p:nvSpPr>
        <p:spPr>
          <a:xfrm>
            <a:off x="713740" y="1673860"/>
            <a:ext cx="10135870" cy="3046095"/>
          </a:xfrm>
          <a:prstGeom prst="rect">
            <a:avLst/>
          </a:prstGeom>
          <a:noFill/>
        </p:spPr>
        <p:txBody>
          <a:bodyPr wrap="square">
            <a:spAutoFit/>
          </a:bodyPr>
          <a:lstStyle/>
          <a:p>
            <a:r>
              <a:rPr lang="en-US" altLang="zh-CN" sz="2400" b="1" dirty="0">
                <a:solidFill>
                  <a:srgbClr val="333333"/>
                </a:solidFill>
                <a:latin typeface="微软雅黑" panose="020B0503020204020204" pitchFamily="34" charset="-122"/>
                <a:ea typeface="微软雅黑" panose="020B0503020204020204" pitchFamily="34" charset="-122"/>
              </a:rPr>
              <a:t>4.</a:t>
            </a:r>
            <a:r>
              <a:rPr lang="zh-CN" altLang="en-US" sz="2400" b="1" dirty="0">
                <a:solidFill>
                  <a:srgbClr val="333333"/>
                </a:solidFill>
                <a:latin typeface="微软雅黑" panose="020B0503020204020204" pitchFamily="34" charset="-122"/>
                <a:ea typeface="微软雅黑" panose="020B0503020204020204" pitchFamily="34" charset="-122"/>
              </a:rPr>
              <a:t>（</a:t>
            </a:r>
            <a:r>
              <a:rPr lang="en-US" altLang="zh-CN" sz="2400" b="1" dirty="0">
                <a:solidFill>
                  <a:srgbClr val="333333"/>
                </a:solidFill>
                <a:latin typeface="微软雅黑" panose="020B0503020204020204" pitchFamily="34" charset="-122"/>
                <a:ea typeface="微软雅黑" panose="020B0503020204020204" pitchFamily="34" charset="-122"/>
              </a:rPr>
              <a:t>2020 </a:t>
            </a:r>
            <a:r>
              <a:rPr lang="zh-CN" altLang="en-US" sz="2400" b="1" dirty="0">
                <a:solidFill>
                  <a:srgbClr val="333333"/>
                </a:solidFill>
                <a:latin typeface="微软雅黑" panose="020B0503020204020204" pitchFamily="34" charset="-122"/>
                <a:ea typeface="微软雅黑" panose="020B0503020204020204" pitchFamily="34" charset="-122"/>
              </a:rPr>
              <a:t>辽宁营口）</a:t>
            </a:r>
            <a:r>
              <a:rPr lang="en-US" altLang="zh-CN" sz="2400" b="1" dirty="0">
                <a:solidFill>
                  <a:srgbClr val="333333"/>
                </a:solidFill>
                <a:latin typeface="微软雅黑" panose="020B0503020204020204" pitchFamily="34" charset="-122"/>
                <a:ea typeface="微软雅黑" panose="020B0503020204020204" pitchFamily="34" charset="-122"/>
              </a:rPr>
              <a:t>2020</a:t>
            </a:r>
            <a:r>
              <a:rPr lang="zh-CN" altLang="en-US" sz="2400" b="1" dirty="0">
                <a:solidFill>
                  <a:srgbClr val="333333"/>
                </a:solidFill>
                <a:latin typeface="微软雅黑" panose="020B0503020204020204" pitchFamily="34" charset="-122"/>
                <a:ea typeface="微软雅黑" panose="020B0503020204020204" pitchFamily="34" charset="-122"/>
              </a:rPr>
              <a:t>年</a:t>
            </a:r>
            <a:r>
              <a:rPr lang="en-US" altLang="zh-CN" sz="2400" b="1" dirty="0">
                <a:solidFill>
                  <a:srgbClr val="333333"/>
                </a:solidFill>
                <a:latin typeface="微软雅黑" panose="020B0503020204020204" pitchFamily="34" charset="-122"/>
                <a:ea typeface="微软雅黑" panose="020B0503020204020204" pitchFamily="34" charset="-122"/>
              </a:rPr>
              <a:t>3</a:t>
            </a:r>
            <a:r>
              <a:rPr lang="zh-CN" altLang="en-US" sz="2400" b="1" dirty="0">
                <a:solidFill>
                  <a:srgbClr val="333333"/>
                </a:solidFill>
                <a:latin typeface="微软雅黑" panose="020B0503020204020204" pitchFamily="34" charset="-122"/>
                <a:ea typeface="微软雅黑" panose="020B0503020204020204" pitchFamily="34" charset="-122"/>
              </a:rPr>
              <a:t>月</a:t>
            </a:r>
            <a:r>
              <a:rPr lang="en-US" altLang="zh-CN" sz="2400" b="1" dirty="0">
                <a:solidFill>
                  <a:srgbClr val="333333"/>
                </a:solidFill>
                <a:latin typeface="微软雅黑" panose="020B0503020204020204" pitchFamily="34" charset="-122"/>
                <a:ea typeface="微软雅黑" panose="020B0503020204020204" pitchFamily="34" charset="-122"/>
              </a:rPr>
              <a:t>6</a:t>
            </a:r>
            <a:r>
              <a:rPr lang="zh-CN" altLang="en-US" sz="2400" b="1" dirty="0">
                <a:solidFill>
                  <a:srgbClr val="333333"/>
                </a:solidFill>
                <a:latin typeface="微软雅黑" panose="020B0503020204020204" pitchFamily="34" charset="-122"/>
                <a:ea typeface="微软雅黑" panose="020B0503020204020204" pitchFamily="34" charset="-122"/>
              </a:rPr>
              <a:t>日，国家主席习近平在决战决胜脱贫攻坚座谈会上强调，到</a:t>
            </a:r>
            <a:r>
              <a:rPr lang="en-US" altLang="zh-CN" sz="2400" b="1" dirty="0">
                <a:solidFill>
                  <a:srgbClr val="333333"/>
                </a:solidFill>
                <a:latin typeface="微软雅黑" panose="020B0503020204020204" pitchFamily="34" charset="-122"/>
                <a:ea typeface="微软雅黑" panose="020B0503020204020204" pitchFamily="34" charset="-122"/>
              </a:rPr>
              <a:t>2020</a:t>
            </a:r>
            <a:r>
              <a:rPr lang="zh-CN" altLang="en-US" sz="2400" b="1" dirty="0">
                <a:solidFill>
                  <a:srgbClr val="333333"/>
                </a:solidFill>
                <a:latin typeface="微软雅黑" panose="020B0503020204020204" pitchFamily="34" charset="-122"/>
                <a:ea typeface="微软雅黑" panose="020B0503020204020204" pitchFamily="34" charset="-122"/>
              </a:rPr>
              <a:t>年底现行标准下的农村贫困人口全部脱贫，是党中央向全国人民作出的郑重承诺，必须如期实现。这表明（　　）</a:t>
            </a:r>
            <a:br>
              <a:rPr lang="zh-CN" altLang="en-US" sz="2400" b="1" dirty="0">
                <a:solidFill>
                  <a:srgbClr val="333333"/>
                </a:solidFill>
                <a:latin typeface="微软雅黑" panose="020B0503020204020204" pitchFamily="34" charset="-122"/>
                <a:ea typeface="微软雅黑" panose="020B0503020204020204" pitchFamily="34" charset="-122"/>
              </a:rPr>
            </a:br>
            <a:r>
              <a:rPr lang="en-US" altLang="zh-CN" sz="2400" b="1" dirty="0">
                <a:solidFill>
                  <a:srgbClr val="333333"/>
                </a:solidFill>
                <a:latin typeface="微软雅黑" panose="020B0503020204020204" pitchFamily="34" charset="-122"/>
                <a:ea typeface="微软雅黑" panose="020B0503020204020204" pitchFamily="34" charset="-122"/>
              </a:rPr>
              <a:t>A.</a:t>
            </a:r>
            <a:r>
              <a:rPr lang="zh-CN" altLang="en-US" sz="2400" b="1" dirty="0">
                <a:solidFill>
                  <a:srgbClr val="333333"/>
                </a:solidFill>
                <a:latin typeface="微软雅黑" panose="020B0503020204020204" pitchFamily="34" charset="-122"/>
                <a:ea typeface="微软雅黑" panose="020B0503020204020204" pitchFamily="34" charset="-122"/>
              </a:rPr>
              <a:t>我国宪法保护的人权内容很广泛</a:t>
            </a:r>
            <a:endParaRPr lang="zh-CN" altLang="en-US" sz="2400" b="1" dirty="0">
              <a:solidFill>
                <a:srgbClr val="333333"/>
              </a:solidFill>
              <a:latin typeface="微软雅黑" panose="020B0503020204020204" pitchFamily="34" charset="-122"/>
              <a:ea typeface="微软雅黑" panose="020B0503020204020204" pitchFamily="34" charset="-122"/>
            </a:endParaRPr>
          </a:p>
          <a:p>
            <a:r>
              <a:rPr lang="en-US" altLang="zh-CN" sz="2400" b="1" dirty="0">
                <a:solidFill>
                  <a:srgbClr val="333333"/>
                </a:solidFill>
                <a:latin typeface="微软雅黑" panose="020B0503020204020204" pitchFamily="34" charset="-122"/>
                <a:ea typeface="微软雅黑" panose="020B0503020204020204" pitchFamily="34" charset="-122"/>
              </a:rPr>
              <a:t>B.</a:t>
            </a:r>
            <a:r>
              <a:rPr lang="zh-CN" altLang="en-US" sz="2400" b="1" dirty="0">
                <a:solidFill>
                  <a:srgbClr val="333333"/>
                </a:solidFill>
                <a:latin typeface="微软雅黑" panose="020B0503020204020204" pitchFamily="34" charset="-122"/>
                <a:ea typeface="微软雅黑" panose="020B0503020204020204" pitchFamily="34" charset="-122"/>
              </a:rPr>
              <a:t>我国是世界上人权状况最好的国家</a:t>
            </a:r>
            <a:endParaRPr lang="zh-CN" altLang="en-US" sz="2400" b="1" dirty="0">
              <a:solidFill>
                <a:srgbClr val="333333"/>
              </a:solidFill>
              <a:latin typeface="微软雅黑" panose="020B0503020204020204" pitchFamily="34" charset="-122"/>
              <a:ea typeface="微软雅黑" panose="020B0503020204020204" pitchFamily="34" charset="-122"/>
            </a:endParaRPr>
          </a:p>
          <a:p>
            <a:r>
              <a:rPr lang="en-US" altLang="zh-CN" sz="2400" b="1" dirty="0">
                <a:solidFill>
                  <a:srgbClr val="333333"/>
                </a:solidFill>
                <a:latin typeface="微软雅黑" panose="020B0503020204020204" pitchFamily="34" charset="-122"/>
                <a:ea typeface="微软雅黑" panose="020B0503020204020204" pitchFamily="34" charset="-122"/>
              </a:rPr>
              <a:t>C.</a:t>
            </a:r>
            <a:r>
              <a:rPr lang="zh-CN" altLang="en-US" sz="2400" b="1" dirty="0">
                <a:solidFill>
                  <a:srgbClr val="333333"/>
                </a:solidFill>
                <a:latin typeface="微软雅黑" panose="020B0503020204020204" pitchFamily="34" charset="-122"/>
                <a:ea typeface="微软雅黑" panose="020B0503020204020204" pitchFamily="34" charset="-122"/>
              </a:rPr>
              <a:t>国家尊重和保障人权</a:t>
            </a:r>
            <a:endParaRPr lang="zh-CN" altLang="en-US" sz="2400" b="1" dirty="0">
              <a:solidFill>
                <a:srgbClr val="333333"/>
              </a:solidFill>
              <a:latin typeface="微软雅黑" panose="020B0503020204020204" pitchFamily="34" charset="-122"/>
              <a:ea typeface="微软雅黑" panose="020B0503020204020204" pitchFamily="34" charset="-122"/>
            </a:endParaRPr>
          </a:p>
          <a:p>
            <a:r>
              <a:rPr lang="en-US" altLang="zh-CN" sz="2400" b="1" dirty="0">
                <a:solidFill>
                  <a:srgbClr val="333333"/>
                </a:solidFill>
                <a:latin typeface="微软雅黑" panose="020B0503020204020204" pitchFamily="34" charset="-122"/>
                <a:ea typeface="微软雅黑" panose="020B0503020204020204" pitchFamily="34" charset="-122"/>
              </a:rPr>
              <a:t>D.</a:t>
            </a:r>
            <a:r>
              <a:rPr lang="zh-CN" altLang="en-US" sz="2400" b="1" dirty="0">
                <a:solidFill>
                  <a:srgbClr val="333333"/>
                </a:solidFill>
                <a:latin typeface="微软雅黑" panose="020B0503020204020204" pitchFamily="34" charset="-122"/>
                <a:ea typeface="微软雅黑" panose="020B0503020204020204" pitchFamily="34" charset="-122"/>
              </a:rPr>
              <a:t>人权的实质内容和目标是扶贫济困</a:t>
            </a:r>
            <a:br>
              <a:rPr lang="zh-CN" altLang="en-US" sz="2400" b="1" dirty="0">
                <a:solidFill>
                  <a:srgbClr val="333333"/>
                </a:solidFill>
                <a:latin typeface="微软雅黑" panose="020B0503020204020204" pitchFamily="34" charset="-122"/>
                <a:ea typeface="微软雅黑" panose="020B0503020204020204" pitchFamily="34" charset="-122"/>
              </a:rPr>
            </a:br>
            <a:endParaRPr lang="zh-CN" altLang="en-US" sz="2400" b="1" dirty="0">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4" name="矩形 3"/>
          <p:cNvSpPr/>
          <p:nvPr/>
        </p:nvSpPr>
        <p:spPr>
          <a:xfrm>
            <a:off x="8735337" y="2735853"/>
            <a:ext cx="684803"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rPr>
              <a:t>C</a:t>
            </a:r>
            <a:endParaRPr kumimoji="0" lang="zh-CN" altLang="en-US"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endParaRPr>
          </a:p>
        </p:txBody>
      </p:sp>
      <p:sp>
        <p:nvSpPr>
          <p:cNvPr id="8" name="文本框 7"/>
          <p:cNvSpPr txBox="1"/>
          <p:nvPr/>
        </p:nvSpPr>
        <p:spPr>
          <a:xfrm>
            <a:off x="713740" y="1673860"/>
            <a:ext cx="10135870" cy="3415030"/>
          </a:xfrm>
          <a:prstGeom prst="rect">
            <a:avLst/>
          </a:prstGeom>
          <a:noFill/>
        </p:spPr>
        <p:txBody>
          <a:bodyPr wrap="square">
            <a:spAutoFit/>
          </a:bodyPr>
          <a:lstStyle/>
          <a:p>
            <a:pPr fontAlgn="auto">
              <a:lnSpc>
                <a:spcPct val="150000"/>
              </a:lnSpc>
            </a:pPr>
            <a:r>
              <a:rPr lang="en-US" sz="2400" b="1" dirty="0">
                <a:solidFill>
                  <a:srgbClr val="333333"/>
                </a:solidFill>
                <a:latin typeface="微软雅黑" panose="020B0503020204020204" pitchFamily="34" charset="-122"/>
                <a:ea typeface="微软雅黑" panose="020B0503020204020204" pitchFamily="34" charset="-122"/>
              </a:rPr>
              <a:t>5</a:t>
            </a:r>
            <a:r>
              <a:rPr sz="2400" b="1" dirty="0">
                <a:solidFill>
                  <a:srgbClr val="333333"/>
                </a:solidFill>
                <a:latin typeface="微软雅黑" panose="020B0503020204020204" pitchFamily="34" charset="-122"/>
                <a:ea typeface="微软雅黑" panose="020B0503020204020204" pitchFamily="34" charset="-122"/>
              </a:rPr>
              <a:t>.“人民政府”、“人民法院”、“人民检察院”……我国很多国家机关的名称里都有“人民”二字。这是因为</a:t>
            </a:r>
            <a:endParaRPr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sz="2400" b="1" dirty="0">
                <a:solidFill>
                  <a:srgbClr val="333333"/>
                </a:solidFill>
                <a:latin typeface="微软雅黑" panose="020B0503020204020204" pitchFamily="34" charset="-122"/>
                <a:ea typeface="微软雅黑" panose="020B0503020204020204" pitchFamily="34" charset="-122"/>
              </a:rPr>
              <a:t>A．我国坚持中国共产党的领导              </a:t>
            </a:r>
            <a:endParaRPr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sz="2400" b="1" dirty="0">
                <a:solidFill>
                  <a:srgbClr val="333333"/>
                </a:solidFill>
                <a:latin typeface="微软雅黑" panose="020B0503020204020204" pitchFamily="34" charset="-122"/>
                <a:ea typeface="微软雅黑" panose="020B0503020204020204" pitchFamily="34" charset="-122"/>
              </a:rPr>
              <a:t>B．人民通过人民代表大会行使国家权力  </a:t>
            </a:r>
            <a:endParaRPr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sz="2400" b="1" dirty="0">
                <a:solidFill>
                  <a:srgbClr val="333333"/>
                </a:solidFill>
                <a:latin typeface="微软雅黑" panose="020B0503020204020204" pitchFamily="34" charset="-122"/>
                <a:ea typeface="微软雅黑" panose="020B0503020204020204" pitchFamily="34" charset="-122"/>
              </a:rPr>
              <a:t>C．我国是人民当家作主的社会主义国家      </a:t>
            </a:r>
            <a:endParaRPr sz="2400" b="1" dirty="0">
              <a:solidFill>
                <a:srgbClr val="333333"/>
              </a:solidFill>
              <a:latin typeface="微软雅黑" panose="020B0503020204020204" pitchFamily="34" charset="-122"/>
              <a:ea typeface="微软雅黑" panose="020B0503020204020204" pitchFamily="34" charset="-122"/>
            </a:endParaRPr>
          </a:p>
          <a:p>
            <a:pPr fontAlgn="auto">
              <a:lnSpc>
                <a:spcPct val="150000"/>
              </a:lnSpc>
            </a:pPr>
            <a:r>
              <a:rPr sz="2400" b="1" dirty="0">
                <a:solidFill>
                  <a:srgbClr val="333333"/>
                </a:solidFill>
                <a:latin typeface="微软雅黑" panose="020B0503020204020204" pitchFamily="34" charset="-122"/>
                <a:ea typeface="微软雅黑" panose="020B0503020204020204" pitchFamily="34" charset="-122"/>
              </a:rPr>
              <a:t>D．我国人民经常与这些国家机关打交道</a:t>
            </a:r>
            <a:endParaRPr sz="2400" b="1" dirty="0">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
          <p:cNvSpPr txBox="1"/>
          <p:nvPr/>
        </p:nvSpPr>
        <p:spPr>
          <a:xfrm>
            <a:off x="1519292" y="544232"/>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rPr>
              <a:t>本课小测</a:t>
            </a:r>
            <a:endParaRPr kumimoji="0" lang="zh-CN" altLang="en-US" sz="4400" b="1" i="0" u="none" strike="noStrike" kern="1200" cap="none" spc="600" normalizeH="0" baseline="0" noProof="0" dirty="0">
              <a:ln>
                <a:noFill/>
              </a:ln>
              <a:solidFill>
                <a:srgbClr val="C00000"/>
              </a:solidFill>
              <a:effectLst/>
              <a:uLnTx/>
              <a:uFillTx/>
              <a:latin typeface="楷体" panose="02010609060101010101" pitchFamily="49" charset="-122"/>
              <a:ea typeface="楷体" panose="02010609060101010101" pitchFamily="49" charset="-122"/>
              <a:cs typeface="+mj-cs"/>
              <a:sym typeface="Arial" panose="020B0604020202020204" pitchFamily="34" charset="0"/>
            </a:endParaRPr>
          </a:p>
        </p:txBody>
      </p:sp>
      <p:sp>
        <p:nvSpPr>
          <p:cNvPr id="4" name="矩形 3"/>
          <p:cNvSpPr/>
          <p:nvPr/>
        </p:nvSpPr>
        <p:spPr>
          <a:xfrm>
            <a:off x="8738649" y="2735853"/>
            <a:ext cx="678180" cy="92202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rPr>
              <a:t>D</a:t>
            </a:r>
            <a:endParaRPr kumimoji="0" lang="zh-CN" altLang="en-US" sz="5400" b="0" i="0" u="none" strike="noStrike" kern="1200" cap="none" spc="0" normalizeH="0" baseline="0" noProof="0" dirty="0">
              <a:ln w="0"/>
              <a:solidFill>
                <a:srgbClr val="C00000"/>
              </a:solidFill>
              <a:effectLst>
                <a:outerShdw blurRad="38100" dist="25400" dir="5400000" algn="ctr" rotWithShape="0">
                  <a:srgbClr val="6E747A">
                    <a:alpha val="43000"/>
                  </a:srgbClr>
                </a:outerShdw>
              </a:effectLst>
              <a:uLnTx/>
              <a:uFillTx/>
              <a:latin typeface="Arial" panose="020B0604020202020204"/>
              <a:ea typeface="黑体" panose="02010609060101010101" charset="-122"/>
              <a:cs typeface="+mn-cs"/>
            </a:endParaRPr>
          </a:p>
        </p:txBody>
      </p:sp>
      <p:sp>
        <p:nvSpPr>
          <p:cNvPr id="8" name="文本框 7"/>
          <p:cNvSpPr txBox="1"/>
          <p:nvPr/>
        </p:nvSpPr>
        <p:spPr>
          <a:xfrm>
            <a:off x="782955" y="1238250"/>
            <a:ext cx="10135870" cy="2676525"/>
          </a:xfrm>
          <a:prstGeom prst="rect">
            <a:avLst/>
          </a:prstGeom>
          <a:noFill/>
        </p:spPr>
        <p:txBody>
          <a:bodyPr wrap="square">
            <a:spAutoFit/>
          </a:bodyPr>
          <a:lstStyle/>
          <a:p>
            <a:r>
              <a:rPr lang="en-US" sz="2400" b="1" dirty="0">
                <a:solidFill>
                  <a:srgbClr val="333333"/>
                </a:solidFill>
                <a:latin typeface="微软雅黑" panose="020B0503020204020204" pitchFamily="34" charset="-122"/>
                <a:ea typeface="微软雅黑" panose="020B0503020204020204" pitchFamily="34" charset="-122"/>
              </a:rPr>
              <a:t>6</a:t>
            </a:r>
            <a:r>
              <a:rPr sz="2400" b="1" dirty="0">
                <a:solidFill>
                  <a:srgbClr val="333333"/>
                </a:solidFill>
                <a:latin typeface="微软雅黑" panose="020B0503020204020204" pitchFamily="34" charset="-122"/>
                <a:ea typeface="微软雅黑" panose="020B0503020204020204" pitchFamily="34" charset="-122"/>
              </a:rPr>
              <a:t>.党的十九大提出：不忘初心，方得始终。中国共产党人的初心和使命，就是为中国人民谋幸福，为中华民族谋复兴。我国的宪法原则与党的初心相对应。我国宪法的基本原则是</a:t>
            </a:r>
            <a:endParaRPr sz="2400" b="1" dirty="0">
              <a:solidFill>
                <a:srgbClr val="333333"/>
              </a:solidFill>
              <a:latin typeface="微软雅黑" panose="020B0503020204020204" pitchFamily="34" charset="-122"/>
              <a:ea typeface="微软雅黑" panose="020B0503020204020204" pitchFamily="34" charset="-122"/>
            </a:endParaRPr>
          </a:p>
          <a:p>
            <a:r>
              <a:rPr sz="2400" b="1" dirty="0">
                <a:solidFill>
                  <a:srgbClr val="333333"/>
                </a:solidFill>
                <a:latin typeface="微软雅黑" panose="020B0503020204020204" pitchFamily="34" charset="-122"/>
                <a:ea typeface="微软雅黑" panose="020B0503020204020204" pitchFamily="34" charset="-122"/>
              </a:rPr>
              <a:t>A．国家尊重和保障人权</a:t>
            </a:r>
            <a:endParaRPr sz="2400" b="1" dirty="0">
              <a:solidFill>
                <a:srgbClr val="333333"/>
              </a:solidFill>
              <a:latin typeface="微软雅黑" panose="020B0503020204020204" pitchFamily="34" charset="-122"/>
              <a:ea typeface="微软雅黑" panose="020B0503020204020204" pitchFamily="34" charset="-122"/>
            </a:endParaRPr>
          </a:p>
          <a:p>
            <a:r>
              <a:rPr sz="2400" b="1" dirty="0">
                <a:solidFill>
                  <a:srgbClr val="333333"/>
                </a:solidFill>
                <a:latin typeface="微软雅黑" panose="020B0503020204020204" pitchFamily="34" charset="-122"/>
                <a:ea typeface="微软雅黑" panose="020B0503020204020204" pitchFamily="34" charset="-122"/>
              </a:rPr>
              <a:t>B．人民正确行使国家权力</a:t>
            </a:r>
            <a:endParaRPr sz="2400" b="1" dirty="0">
              <a:solidFill>
                <a:srgbClr val="333333"/>
              </a:solidFill>
              <a:latin typeface="微软雅黑" panose="020B0503020204020204" pitchFamily="34" charset="-122"/>
              <a:ea typeface="微软雅黑" panose="020B0503020204020204" pitchFamily="34" charset="-122"/>
            </a:endParaRPr>
          </a:p>
          <a:p>
            <a:r>
              <a:rPr sz="2400" b="1" dirty="0">
                <a:solidFill>
                  <a:srgbClr val="333333"/>
                </a:solidFill>
                <a:latin typeface="微软雅黑" panose="020B0503020204020204" pitchFamily="34" charset="-122"/>
                <a:ea typeface="微软雅黑" panose="020B0503020204020204" pitchFamily="34" charset="-122"/>
              </a:rPr>
              <a:t>C．宪法规范国家的权力运行以保障公民权利</a:t>
            </a:r>
            <a:endParaRPr sz="2400" b="1" dirty="0">
              <a:solidFill>
                <a:srgbClr val="333333"/>
              </a:solidFill>
              <a:latin typeface="微软雅黑" panose="020B0503020204020204" pitchFamily="34" charset="-122"/>
              <a:ea typeface="微软雅黑" panose="020B0503020204020204" pitchFamily="34" charset="-122"/>
            </a:endParaRPr>
          </a:p>
          <a:p>
            <a:r>
              <a:rPr sz="2400" b="1" dirty="0">
                <a:solidFill>
                  <a:srgbClr val="333333"/>
                </a:solidFill>
                <a:latin typeface="微软雅黑" panose="020B0503020204020204" pitchFamily="34" charset="-122"/>
                <a:ea typeface="微软雅黑" panose="020B0503020204020204" pitchFamily="34" charset="-122"/>
              </a:rPr>
              <a:t>D．我国是人民民主专政的社会主义国家，国家的一切权力属于人民</a:t>
            </a:r>
            <a:endParaRPr sz="2400" b="1" dirty="0">
              <a:solidFill>
                <a:srgbClr val="333333"/>
              </a:solidFill>
              <a:latin typeface="微软雅黑" panose="020B0503020204020204" pitchFamily="34" charset="-122"/>
              <a:ea typeface="微软雅黑" panose="020B0503020204020204" pitchFamily="34" charset="-122"/>
            </a:endParaRPr>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96976" y="2705725"/>
            <a:ext cx="11598048" cy="1446550"/>
          </a:xfrm>
          <a:prstGeom prst="rect">
            <a:avLst/>
          </a:prstGeom>
        </p:spPr>
        <p:txBody>
          <a:bodyPr wrap="none">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solidFill>
                  <a:srgbClr val="C00000"/>
                </a:solidFill>
                <a:effectLst/>
                <a:uLnTx/>
                <a:uFillTx/>
                <a:latin typeface="Arial" panose="020B0604020202020204" pitchFamily="34" charset="0"/>
                <a:ea typeface="幼圆" panose="02010509060101010101" pitchFamily="49" charset="-122"/>
                <a:cs typeface="+mn-ea"/>
                <a:sym typeface="Arial" panose="020B0604020202020204" pitchFamily="34" charset="0"/>
              </a:rPr>
              <a:t>开启愉快的学习之旅吧</a:t>
            </a:r>
            <a:endParaRPr kumimoji="0" lang="zh-CN" altLang="en-US" sz="8800" b="0" i="0" u="none" strike="noStrike" kern="1200" cap="none" spc="0" normalizeH="0" baseline="0" noProof="0" dirty="0">
              <a:ln>
                <a:noFill/>
              </a:ln>
              <a:solidFill>
                <a:srgbClr val="C00000"/>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Arial" panose="020B0604020202020204" pitchFamily="34" charset="0"/>
              </a:rPr>
              <a:t>探究一 党领导地位的确定</a:t>
            </a:r>
            <a:endParaRPr lang="zh-CN" altLang="en-US" dirty="0">
              <a:sym typeface="Arial" panose="020B0604020202020204" pitchFamily="34" charset="0"/>
            </a:endParaRPr>
          </a:p>
        </p:txBody>
      </p:sp>
      <p:grpSp>
        <p:nvGrpSpPr>
          <p:cNvPr id="3" name="组合 2"/>
          <p:cNvGrpSpPr/>
          <p:nvPr/>
        </p:nvGrpSpPr>
        <p:grpSpPr>
          <a:xfrm>
            <a:off x="382195" y="799499"/>
            <a:ext cx="5182995" cy="5259002"/>
            <a:chOff x="6459260" y="1628712"/>
            <a:chExt cx="5022149" cy="4695583"/>
          </a:xfrm>
        </p:grpSpPr>
        <p:sp>
          <p:nvSpPr>
            <p:cNvPr id="4" name="矩形 83"/>
            <p:cNvSpPr>
              <a:spLocks noChangeArrowheads="1"/>
            </p:cNvSpPr>
            <p:nvPr/>
          </p:nvSpPr>
          <p:spPr bwMode="auto">
            <a:xfrm>
              <a:off x="6520226" y="1720171"/>
              <a:ext cx="4863138" cy="4536836"/>
            </a:xfrm>
            <a:prstGeom prst="rect">
              <a:avLst/>
            </a:prstGeom>
            <a:noFill/>
            <a:ln w="9525" cmpd="sng">
              <a:solidFill>
                <a:schemeClr val="bg1">
                  <a:lumMod val="50000"/>
                </a:schemeClr>
              </a:solidFill>
              <a:miter lim="800000"/>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sp>
          <p:nvSpPr>
            <p:cNvPr id="6" name="Freeform 12"/>
            <p:cNvSpPr/>
            <p:nvPr/>
          </p:nvSpPr>
          <p:spPr bwMode="auto">
            <a:xfrm>
              <a:off x="6459260" y="1628712"/>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sp>
          <p:nvSpPr>
            <p:cNvPr id="7" name="Freeform 12"/>
            <p:cNvSpPr/>
            <p:nvPr/>
          </p:nvSpPr>
          <p:spPr bwMode="auto">
            <a:xfrm flipH="1" flipV="1">
              <a:off x="10952771" y="5794070"/>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ysClr val="windowText" lastClr="000000"/>
                </a:solidFill>
                <a:effectLst/>
                <a:uLnTx/>
                <a:uFillTx/>
                <a:latin typeface="Arial" panose="020B0604020202020204" pitchFamily="34" charset="0"/>
                <a:ea typeface="幼圆" panose="02010509060101010101" pitchFamily="49" charset="-122"/>
                <a:cs typeface="+mn-ea"/>
                <a:sym typeface="Arial" panose="020B0604020202020204" pitchFamily="34" charset="0"/>
              </a:endParaRPr>
            </a:p>
          </p:txBody>
        </p:sp>
      </p:grpSp>
      <p:grpSp>
        <p:nvGrpSpPr>
          <p:cNvPr id="12" name="组合 11"/>
          <p:cNvGrpSpPr/>
          <p:nvPr/>
        </p:nvGrpSpPr>
        <p:grpSpPr>
          <a:xfrm>
            <a:off x="1137410" y="882130"/>
            <a:ext cx="3354058" cy="615710"/>
            <a:chOff x="1587402" y="716147"/>
            <a:chExt cx="1879404" cy="1111333"/>
          </a:xfrm>
        </p:grpSpPr>
        <p:sp>
          <p:nvSpPr>
            <p:cNvPr id="13" name="TextBox 14"/>
            <p:cNvSpPr txBox="1"/>
            <p:nvPr/>
          </p:nvSpPr>
          <p:spPr>
            <a:xfrm>
              <a:off x="1587402" y="716147"/>
              <a:ext cx="1879404" cy="1048786"/>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宪法序言</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14" name="直接连接符 13"/>
            <p:cNvCxnSpPr/>
            <p:nvPr/>
          </p:nvCxnSpPr>
          <p:spPr>
            <a:xfrm>
              <a:off x="1639996" y="1827480"/>
              <a:ext cx="1819467"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18" name="直接连接符 17"/>
          <p:cNvCxnSpPr/>
          <p:nvPr/>
        </p:nvCxnSpPr>
        <p:spPr>
          <a:xfrm>
            <a:off x="983828" y="5975869"/>
            <a:ext cx="3247092"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 name="内容占位符 2"/>
          <p:cNvSpPr txBox="1"/>
          <p:nvPr/>
        </p:nvSpPr>
        <p:spPr>
          <a:xfrm>
            <a:off x="612488" y="1672502"/>
            <a:ext cx="4679917" cy="55706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2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rPr>
              <a:t> </a:t>
            </a:r>
            <a:r>
              <a:rPr kumimoji="0" lang="zh-CN" altLang="en-US" sz="2200" b="0"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rPr>
              <a:t>一九一一年孙中山先生领导的辛亥革命，废除了封建帝制，创立了中华民国。但是，中国人民反对帝国主义和封建主义的历史任务还没有完成。一九四九年，以毛泽东主席为领袖的中国共产党领导中国各族人民，在经历了长期的艰难曲折的武装斗争和其他形式的斗争以后，终于推翻了帝国主义、封建主义和官僚资本主义的统治，取得了新民主主义革命的伟大胜利，建立了中华人民共和国。从此，</a:t>
            </a:r>
            <a:r>
              <a:rPr kumimoji="0" lang="zh-CN" altLang="en-US" sz="2200" b="1" i="0" u="none" strike="noStrike" kern="1200" cap="none" spc="0" normalizeH="0" baseline="0" noProof="0" dirty="0">
                <a:ln>
                  <a:noFill/>
                </a:ln>
                <a:solidFill>
                  <a:srgbClr val="333333"/>
                </a:solidFill>
                <a:effectLst/>
                <a:uLnTx/>
                <a:uFillTx/>
                <a:latin typeface="微软雅黑" panose="020B0503020204020204" pitchFamily="34" charset="-122"/>
                <a:ea typeface="微软雅黑" panose="020B0503020204020204" pitchFamily="34" charset="-122"/>
                <a:cs typeface="+mn-ea"/>
              </a:rPr>
              <a:t>中国人民掌握了国家的权力，成为国家的主人</a:t>
            </a:r>
            <a:r>
              <a:rPr kumimoji="0" lang="zh-CN" altLang="en-US" sz="2200" b="1" i="0" u="none" strike="noStrike" kern="1200" cap="none" spc="0" normalizeH="0" baseline="0" noProof="0" dirty="0">
                <a:ln>
                  <a:noFill/>
                </a:ln>
                <a:solidFill>
                  <a:prstClr val="black"/>
                </a:solidFill>
                <a:effectLst>
                  <a:outerShdw blurRad="38100" dist="38100" dir="2700000" algn="tl">
                    <a:srgbClr val="C0C0C0"/>
                  </a:outerShdw>
                </a:effectLst>
                <a:uLnTx/>
                <a:uFillTx/>
                <a:latin typeface="Arial" panose="020B0604020202020204"/>
                <a:ea typeface="汉仪大黑简" pitchFamily="49" charset="-122"/>
                <a:cs typeface="等线" panose="02010600030101010101" pitchFamily="2" charset="-122"/>
              </a:rPr>
              <a:t>。</a:t>
            </a:r>
            <a:endParaRPr kumimoji="0" lang="zh-CN" altLang="en-US" sz="2200" b="1" i="0" u="none" strike="noStrike" kern="1200" cap="none" spc="0" normalizeH="0" baseline="0" noProof="0" dirty="0">
              <a:ln>
                <a:noFill/>
              </a:ln>
              <a:solidFill>
                <a:prstClr val="black"/>
              </a:solidFill>
              <a:effectLst/>
              <a:uLnTx/>
              <a:uFillTx/>
              <a:latin typeface="Arial" panose="020B0604020202020204"/>
              <a:ea typeface="黑体" panose="02010609060101010101" charset="-122"/>
              <a:cs typeface="+mn-cs"/>
            </a:endParaRPr>
          </a:p>
        </p:txBody>
      </p:sp>
      <p:sp>
        <p:nvSpPr>
          <p:cNvPr id="17" name="矩形 16"/>
          <p:cNvSpPr/>
          <p:nvPr/>
        </p:nvSpPr>
        <p:spPr>
          <a:xfrm>
            <a:off x="5637208" y="1020786"/>
            <a:ext cx="5946020" cy="954107"/>
          </a:xfrm>
          <a:prstGeom prst="rect">
            <a:avLst/>
          </a:prstGeom>
          <a:solidFill>
            <a:schemeClr val="tx1">
              <a:lumMod val="50000"/>
              <a:lumOff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思考：宪法序言这段话告诉我们什么道理</a:t>
            </a: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mn-ea"/>
              </a:rPr>
              <a:t>？</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endParaRPr>
          </a:p>
        </p:txBody>
      </p:sp>
      <p:sp>
        <p:nvSpPr>
          <p:cNvPr id="19" name="矩形 18"/>
          <p:cNvSpPr/>
          <p:nvPr/>
        </p:nvSpPr>
        <p:spPr>
          <a:xfrm>
            <a:off x="5721654" y="4457840"/>
            <a:ext cx="5857858"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提示：新中国成立后，</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中国共产党领导人民制定宪法，</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以法律的形式确认奋斗成果。</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 name="矩形 22"/>
          <p:cNvSpPr/>
          <p:nvPr/>
        </p:nvSpPr>
        <p:spPr>
          <a:xfrm>
            <a:off x="5631378" y="2074312"/>
            <a:ext cx="6115507"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提示：中国新民主主义革命的</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胜利</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和社会主义事业的</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成就</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，是</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中国共产党领导各族人民战胜许多艰难险阻取得的</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 name="矩形 23"/>
          <p:cNvSpPr/>
          <p:nvPr/>
        </p:nvSpPr>
        <p:spPr>
          <a:xfrm>
            <a:off x="5716121" y="3374060"/>
            <a:ext cx="5946020" cy="954107"/>
          </a:xfrm>
          <a:prstGeom prst="rect">
            <a:avLst/>
          </a:prstGeom>
          <a:solidFill>
            <a:schemeClr val="tx1">
              <a:lumMod val="50000"/>
              <a:lumOff val="5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sym typeface="Arial" panose="020B0604020202020204" pitchFamily="34" charset="0"/>
              </a:rPr>
              <a:t>思考：新中国成立后，人民是如何确认奋斗成果的？</a:t>
            </a:r>
            <a:endParaRPr kumimoji="0" lang="zh-CN" altLang="en-US" sz="2800" b="1" i="0" u="none" strike="noStrike" kern="1200" cap="none" spc="0" normalizeH="0" baseline="0" noProof="0" dirty="0">
              <a:ln>
                <a:noFill/>
              </a:ln>
              <a:solidFill>
                <a:prstClr val="white"/>
              </a:solidFill>
              <a:effectLst/>
              <a:uLnTx/>
              <a:uFillTx/>
              <a:latin typeface="Arial" panose="020B0604020202020204" pitchFamily="34" charset="0"/>
              <a:ea typeface="幼圆" panose="02010509060101010101" pitchFamily="49" charset="-122"/>
              <a:cs typeface="+mn-ea"/>
            </a:endParaRPr>
          </a:p>
        </p:txBody>
      </p:sp>
      <p:cxnSp>
        <p:nvCxnSpPr>
          <p:cNvPr id="8" name="直接箭头连接符 7"/>
          <p:cNvCxnSpPr/>
          <p:nvPr/>
        </p:nvCxnSpPr>
        <p:spPr>
          <a:xfrm flipH="1">
            <a:off x="9253330" y="5357191"/>
            <a:ext cx="149087" cy="2882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31378" y="5713780"/>
            <a:ext cx="5857858"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我国宪法是</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党的主张</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和</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人民意志</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的统一。</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anim calcmode="lin" valueType="num">
                                      <p:cBhvr>
                                        <p:cTn id="12" dur="500" fill="hold"/>
                                        <p:tgtEl>
                                          <p:spTgt spid="3"/>
                                        </p:tgtEl>
                                        <p:attrNameLst>
                                          <p:attrName>ppt_x</p:attrName>
                                        </p:attrNameLst>
                                      </p:cBhvr>
                                      <p:tavLst>
                                        <p:tav tm="0">
                                          <p:val>
                                            <p:strVal val="#ppt_x"/>
                                          </p:val>
                                        </p:tav>
                                        <p:tav tm="100000">
                                          <p:val>
                                            <p:strVal val="#ppt_x"/>
                                          </p:val>
                                        </p:tav>
                                      </p:tavLst>
                                    </p:anim>
                                    <p:anim calcmode="lin" valueType="num">
                                      <p:cBhvr>
                                        <p:cTn id="13"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fill="hold"/>
                                        <p:tgtEl>
                                          <p:spTgt spid="23"/>
                                        </p:tgtEl>
                                        <p:attrNameLst>
                                          <p:attrName>ppt_x</p:attrName>
                                        </p:attrNameLst>
                                      </p:cBhvr>
                                      <p:tavLst>
                                        <p:tav tm="0">
                                          <p:val>
                                            <p:strVal val="#ppt_x"/>
                                          </p:val>
                                        </p:tav>
                                        <p:tav tm="100000">
                                          <p:val>
                                            <p:strVal val="#ppt_x"/>
                                          </p:val>
                                        </p:tav>
                                      </p:tavLst>
                                    </p:anim>
                                    <p:anim calcmode="lin" valueType="num">
                                      <p:cBhvr additive="base">
                                        <p:cTn id="19"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ppt_x"/>
                                          </p:val>
                                        </p:tav>
                                        <p:tav tm="100000">
                                          <p:val>
                                            <p:strVal val="#ppt_x"/>
                                          </p:val>
                                        </p:tav>
                                      </p:tavLst>
                                    </p:anim>
                                    <p:anim calcmode="lin" valueType="num">
                                      <p:cBhvr additive="base">
                                        <p:cTn id="3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ppt_x"/>
                                          </p:val>
                                        </p:tav>
                                        <p:tav tm="100000">
                                          <p:val>
                                            <p:strVal val="#ppt_x"/>
                                          </p:val>
                                        </p:tav>
                                      </p:tavLst>
                                    </p:anim>
                                    <p:anim calcmode="lin" valueType="num">
                                      <p:cBhvr additive="base">
                                        <p:cTn id="41"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3" grpId="0"/>
      <p:bldP spid="24" grpId="0" animBg="1"/>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685853" y="3751466"/>
            <a:ext cx="10714330"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②</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新中国成立后，</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mn-ea"/>
              </a:rPr>
              <a:t>中国共产党领导人民制定宪法，</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以法律的形式确认了中国各族人民奋斗的成果，确立了在历史和人民的选择中形成的中国共产党的领导地位。</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P3</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8" name="文本框 7"/>
          <p:cNvSpPr txBox="1"/>
          <p:nvPr/>
        </p:nvSpPr>
        <p:spPr>
          <a:xfrm>
            <a:off x="2506117" y="1465613"/>
            <a:ext cx="7836062" cy="583565"/>
          </a:xfrm>
          <a:prstGeom prst="rect">
            <a:avLst/>
          </a:prstGeom>
          <a:noFill/>
        </p:spPr>
        <p:txBody>
          <a:bodyPr wrap="square">
            <a:spAutoFit/>
          </a:bodyPr>
          <a:lstStyle/>
          <a:p>
            <a:r>
              <a:rPr lang="en-US" altLang="zh-CN" sz="3200" b="1" spc="600" dirty="0">
                <a:solidFill>
                  <a:srgbClr val="C00000"/>
                </a:solidFill>
                <a:latin typeface="黑体" panose="02010609060101010101" charset="-122"/>
                <a:ea typeface="黑体" panose="02010609060101010101" charset="-122"/>
                <a:cs typeface="黑体" panose="02010609060101010101" charset="-122"/>
              </a:rPr>
              <a:t>1</a:t>
            </a:r>
            <a:r>
              <a:rPr kumimoji="0" lang="en-US" altLang="zh-CN" sz="3200" b="1" i="0" u="none" strike="noStrike" kern="1200" cap="none" spc="600" normalizeH="0" baseline="0" noProof="0" dirty="0">
                <a:ln>
                  <a:noFill/>
                </a:ln>
                <a:solidFill>
                  <a:srgbClr val="C00000"/>
                </a:solidFill>
                <a:effectLst/>
                <a:uLnTx/>
                <a:uFillTx/>
                <a:latin typeface="黑体" panose="02010609060101010101" charset="-122"/>
                <a:ea typeface="黑体" panose="02010609060101010101" charset="-122"/>
                <a:cs typeface="黑体" panose="02010609060101010101" charset="-122"/>
              </a:rPr>
              <a:t>.</a:t>
            </a:r>
            <a:r>
              <a:rPr lang="zh-CN" altLang="en-US" sz="3200" b="1" spc="600" dirty="0">
                <a:solidFill>
                  <a:schemeClr val="accent1"/>
                </a:solidFill>
                <a:latin typeface="黑体" panose="02010609060101010101" charset="-122"/>
                <a:ea typeface="黑体" panose="02010609060101010101" charset="-122"/>
                <a:cs typeface="黑体" panose="02010609060101010101" charset="-122"/>
              </a:rPr>
              <a:t>党的领导地位是如何确立的</a:t>
            </a:r>
            <a:r>
              <a:rPr lang="en-US" altLang="zh-CN" sz="3200" b="1" spc="600" dirty="0">
                <a:solidFill>
                  <a:schemeClr val="accent1"/>
                </a:solidFill>
                <a:latin typeface="黑体" panose="02010609060101010101" charset="-122"/>
                <a:ea typeface="黑体" panose="02010609060101010101" charset="-122"/>
                <a:cs typeface="黑体" panose="02010609060101010101" charset="-122"/>
              </a:rPr>
              <a:t>?</a:t>
            </a:r>
            <a:endParaRPr lang="en-US" altLang="zh-CN" sz="3200" b="1" spc="600" dirty="0">
              <a:solidFill>
                <a:schemeClr val="accent1"/>
              </a:solidFill>
              <a:latin typeface="黑体" panose="02010609060101010101" charset="-122"/>
              <a:ea typeface="黑体" panose="02010609060101010101" charset="-122"/>
              <a:cs typeface="黑体" panose="02010609060101010101" charset="-122"/>
            </a:endParaRPr>
          </a:p>
        </p:txBody>
      </p:sp>
      <p:sp>
        <p:nvSpPr>
          <p:cNvPr id="10" name="标题 1"/>
          <p:cNvSpPr>
            <a:spLocks noGrp="1"/>
          </p:cNvSpPr>
          <p:nvPr>
            <p:ph type="title"/>
          </p:nvPr>
        </p:nvSpPr>
        <p:spPr>
          <a:xfrm>
            <a:off x="-3257112" y="304127"/>
            <a:ext cx="9153416" cy="594951"/>
          </a:xfrm>
        </p:spPr>
        <p:txBody>
          <a:bodyPr/>
          <a:lstStyle/>
          <a:p>
            <a:r>
              <a:rPr lang="zh-CN" altLang="en-US" dirty="0">
                <a:sym typeface="Arial" panose="020B0604020202020204" pitchFamily="34" charset="0"/>
              </a:rPr>
              <a:t>笔记区</a:t>
            </a:r>
            <a:endParaRPr lang="zh-CN" altLang="en-US" dirty="0">
              <a:sym typeface="Arial" panose="020B0604020202020204" pitchFamily="34" charset="0"/>
            </a:endParaRPr>
          </a:p>
        </p:txBody>
      </p:sp>
      <p:sp>
        <p:nvSpPr>
          <p:cNvPr id="6" name="矩形 5"/>
          <p:cNvSpPr/>
          <p:nvPr/>
        </p:nvSpPr>
        <p:spPr>
          <a:xfrm>
            <a:off x="779175" y="2598003"/>
            <a:ext cx="10456384" cy="953135"/>
          </a:xfrm>
          <a:prstGeom prst="rect">
            <a:avLst/>
          </a:prstGeom>
        </p:spPr>
        <p:txBody>
          <a:bodyPr wrap="square">
            <a:spAutoFit/>
          </a:bodyPr>
          <a:lstStyle/>
          <a:p>
            <a:pPr>
              <a:defRPr/>
            </a:pPr>
            <a:r>
              <a:rPr lang="zh-CN" altLang="en-US" sz="2800" b="1" dirty="0">
                <a:solidFill>
                  <a:srgbClr val="FF0000"/>
                </a:solidFill>
                <a:latin typeface="黑体" panose="02010609060101010101" charset="-122"/>
                <a:ea typeface="黑体" panose="02010609060101010101" charset="-122"/>
              </a:rPr>
              <a:t>①</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中国新民主主义革命的</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胜利</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和社会主义事业的</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成就</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，是</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sym typeface="+mn-ea"/>
              </a:rPr>
              <a:t>中国共产党领导各族人民战胜许多艰难险阻取得的</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P3</a:t>
            </a:r>
            <a:endPar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内容占位符 2"/>
          <p:cNvSpPr>
            <a:spLocks noGrp="1"/>
          </p:cNvSpPr>
          <p:nvPr/>
        </p:nvSpPr>
        <p:spPr>
          <a:xfrm>
            <a:off x="340371" y="2096069"/>
            <a:ext cx="7765773" cy="1730496"/>
          </a:xfrm>
          <a:prstGeom prst="rect">
            <a:avLst/>
          </a:prstGeom>
          <a:noFill/>
          <a:ln>
            <a:noFill/>
            <a:miter lim="800000"/>
          </a:ln>
        </p:spPr>
        <p:txBody>
          <a:bodyPr lIns="91440" tIns="45720" rIns="91440" bIns="45720" anchor="t" anchorCtr="0"/>
          <a:lstStyle>
            <a:lvl1pPr marL="228600" indent="-228600" algn="l" defTabSz="912495" rtl="0" eaLnBrk="1" fontAlgn="base" hangingPunct="1">
              <a:lnSpc>
                <a:spcPct val="90000"/>
              </a:lnSpc>
              <a:spcBef>
                <a:spcPct val="200000"/>
              </a:spcBef>
              <a:spcAft>
                <a:spcPct val="0"/>
              </a:spcAft>
              <a:buClrTx/>
              <a:buSzTx/>
              <a:buFont typeface="Arial" panose="020B0604020202020204" pitchFamily="34" charset="0"/>
              <a:buChar char="•"/>
              <a:defRPr lang="zh-CN" altLang="en-US" sz="2800">
                <a:solidFill>
                  <a:schemeClr val="tx1"/>
                </a:solidFill>
                <a:latin typeface="Calibri" panose="020F0502020204030204"/>
                <a:ea typeface="Arial" panose="020B0604020202020204" pitchFamily="34" charset="0"/>
              </a:defRPr>
            </a:lvl1pPr>
            <a:lvl2pPr marL="685800" indent="-228600" algn="l" defTabSz="912495" rtl="0" eaLnBrk="1" fontAlgn="base" hangingPunct="1">
              <a:lnSpc>
                <a:spcPct val="90000"/>
              </a:lnSpc>
              <a:spcBef>
                <a:spcPct val="100000"/>
              </a:spcBef>
              <a:spcAft>
                <a:spcPct val="0"/>
              </a:spcAft>
              <a:buClrTx/>
              <a:buSzTx/>
              <a:buFont typeface="Arial" panose="020B0604020202020204" pitchFamily="34" charset="0"/>
              <a:buChar char="•"/>
              <a:defRPr lang="zh-CN" altLang="en-US" sz="2400">
                <a:solidFill>
                  <a:schemeClr val="tx1"/>
                </a:solidFill>
                <a:latin typeface="Calibri" panose="020F0502020204030204"/>
                <a:ea typeface="Arial" panose="020B0604020202020204" pitchFamily="34" charset="0"/>
              </a:defRPr>
            </a:lvl2pPr>
            <a:lvl3pPr marL="1143000" indent="-228600" algn="l" defTabSz="912495" rtl="0" eaLnBrk="1" fontAlgn="base" hangingPunct="1">
              <a:lnSpc>
                <a:spcPct val="90000"/>
              </a:lnSpc>
              <a:spcBef>
                <a:spcPct val="100000"/>
              </a:spcBef>
              <a:spcAft>
                <a:spcPct val="0"/>
              </a:spcAft>
              <a:buClrTx/>
              <a:buSzTx/>
              <a:buFont typeface="Arial" panose="020B0604020202020204" pitchFamily="34" charset="0"/>
              <a:buChar char="•"/>
              <a:defRPr lang="zh-CN" altLang="en-US" sz="2000">
                <a:solidFill>
                  <a:schemeClr val="tx1"/>
                </a:solidFill>
                <a:latin typeface="Calibri" panose="020F0502020204030204"/>
                <a:ea typeface="Arial" panose="020B0604020202020204" pitchFamily="34" charset="0"/>
              </a:defRPr>
            </a:lvl3pPr>
            <a:lvl4pPr marL="1600200" indent="-228600" algn="l" defTabSz="912495" rtl="0" eaLnBrk="1" fontAlgn="base" hangingPunct="1">
              <a:lnSpc>
                <a:spcPct val="90000"/>
              </a:lnSpc>
              <a:spcBef>
                <a:spcPct val="100000"/>
              </a:spcBef>
              <a:spcAft>
                <a:spcPct val="0"/>
              </a:spcAft>
              <a:buClrTx/>
              <a:buSzTx/>
              <a:buFont typeface="Arial" panose="020B0604020202020204" pitchFamily="34" charset="0"/>
              <a:buChar char="•"/>
              <a:defRPr lang="zh-CN" altLang="en-US" sz="1800">
                <a:solidFill>
                  <a:schemeClr val="tx1"/>
                </a:solidFill>
                <a:latin typeface="Calibri" panose="020F0502020204030204"/>
                <a:ea typeface="Arial" panose="020B0604020202020204" pitchFamily="34" charset="0"/>
              </a:defRPr>
            </a:lvl4pPr>
            <a:lvl5pPr marL="2055495" indent="-228600" algn="l" defTabSz="912495" rtl="0" eaLnBrk="1" fontAlgn="base" hangingPunct="1">
              <a:lnSpc>
                <a:spcPct val="90000"/>
              </a:lnSpc>
              <a:spcBef>
                <a:spcPct val="100000"/>
              </a:spcBef>
              <a:spcAft>
                <a:spcPct val="0"/>
              </a:spcAft>
              <a:buClrTx/>
              <a:buSzTx/>
              <a:buFont typeface="Arial" panose="020B0604020202020204" pitchFamily="34" charset="0"/>
              <a:buChar char="•"/>
              <a:defRPr lang="zh-CN" altLang="en-US" sz="1800">
                <a:solidFill>
                  <a:schemeClr val="tx1"/>
                </a:solidFill>
                <a:latin typeface="Calibri" panose="020F0502020204030204"/>
                <a:ea typeface="Arial" panose="020B0604020202020204" pitchFamily="34" charset="0"/>
              </a:defRPr>
            </a:lvl5pPr>
          </a:lstStyle>
          <a:p>
            <a:pPr marL="228600" marR="0" lvl="0" indent="-228600" defTabSz="912495" rtl="0" eaLnBrk="1" fontAlgn="base" latinLnBrk="0" hangingPunct="1">
              <a:lnSpc>
                <a:spcPct val="90000"/>
              </a:lnSpc>
              <a:spcBef>
                <a:spcPct val="200000"/>
              </a:spcBef>
              <a:spcAft>
                <a:spcPct val="0"/>
              </a:spcAft>
              <a:buClrTx/>
              <a:buSzTx/>
              <a:buFont typeface="Arial" panose="020B0604020202020204" pitchFamily="34" charset="0"/>
              <a:buNone/>
              <a:defRPr/>
            </a:pPr>
            <a:r>
              <a:rPr lang="zh-CN" altLang="en-US" sz="2400" b="1" dirty="0">
                <a:solidFill>
                  <a:prstClr val="black"/>
                </a:solidFill>
                <a:latin typeface="微软雅黑" panose="020B0503020204020204" pitchFamily="34" charset="-122"/>
                <a:ea typeface="微软雅黑" panose="020B0503020204020204" pitchFamily="34" charset="-122"/>
              </a:rPr>
              <a:t>         “中华人民共和国是工人阶级领导的、以工农联盟为基础的</a:t>
            </a:r>
            <a:r>
              <a:rPr lang="zh-CN" altLang="en-US" sz="2400" b="1" dirty="0">
                <a:solidFill>
                  <a:srgbClr val="FF0000"/>
                </a:solidFill>
                <a:latin typeface="微软雅黑" panose="020B0503020204020204" pitchFamily="34" charset="-122"/>
                <a:ea typeface="微软雅黑" panose="020B0503020204020204" pitchFamily="34" charset="-122"/>
              </a:rPr>
              <a:t>人民民主专政的社会主义国家</a:t>
            </a:r>
            <a:r>
              <a:rPr lang="zh-CN" altLang="en-US" sz="2400" b="1" dirty="0">
                <a:solidFill>
                  <a:prstClr val="black"/>
                </a:solidFill>
                <a:latin typeface="微软雅黑" panose="020B0503020204020204" pitchFamily="34" charset="-122"/>
                <a:ea typeface="微软雅黑" panose="020B0503020204020204" pitchFamily="34" charset="-122"/>
              </a:rPr>
              <a:t>。社会主义制度是中华人民共和国的根本制度。中国共产党领导是中国特色社会主义最本质特征。”</a:t>
            </a:r>
            <a:endParaRPr lang="en-US" altLang="zh-CN" sz="2400" b="1" dirty="0">
              <a:solidFill>
                <a:prstClr val="black"/>
              </a:solidFill>
              <a:latin typeface="微软雅黑" panose="020B0503020204020204" pitchFamily="34" charset="-122"/>
              <a:ea typeface="微软雅黑" panose="020B0503020204020204" pitchFamily="34" charset="-122"/>
            </a:endParaRPr>
          </a:p>
        </p:txBody>
      </p:sp>
      <p:sp>
        <p:nvSpPr>
          <p:cNvPr id="7" name="标题 2"/>
          <p:cNvSpPr>
            <a:spLocks noGrp="1"/>
          </p:cNvSpPr>
          <p:nvPr>
            <p:ph type="title"/>
          </p:nvPr>
        </p:nvSpPr>
        <p:spPr>
          <a:xfrm>
            <a:off x="1036439" y="285268"/>
            <a:ext cx="9153416" cy="594951"/>
          </a:xfrm>
        </p:spPr>
        <p:txBody>
          <a:bodyPr/>
          <a:lstStyle/>
          <a:p>
            <a:r>
              <a:rPr lang="zh-CN" altLang="en-US" dirty="0">
                <a:sym typeface="Arial" panose="020B0604020202020204" pitchFamily="34" charset="0"/>
              </a:rPr>
              <a:t>探究二：为什么坚持共产党的领导</a:t>
            </a:r>
            <a:br>
              <a:rPr lang="zh-CN" altLang="en-US" dirty="0">
                <a:sym typeface="Arial" panose="020B0604020202020204" pitchFamily="34" charset="0"/>
              </a:rPr>
            </a:br>
            <a:endParaRPr lang="zh-CN" altLang="en-US" dirty="0">
              <a:sym typeface="Arial" panose="020B0604020202020204" pitchFamily="34" charset="0"/>
            </a:endParaRPr>
          </a:p>
        </p:txBody>
      </p:sp>
      <p:pic>
        <p:nvPicPr>
          <p:cNvPr id="5" name="图片 4"/>
          <p:cNvPicPr>
            <a:picLocks noChangeAspect="1"/>
          </p:cNvPicPr>
          <p:nvPr/>
        </p:nvPicPr>
        <p:blipFill rotWithShape="1">
          <a:blip r:embed="rId1"/>
          <a:srcRect t="9584"/>
          <a:stretch>
            <a:fillRect/>
          </a:stretch>
        </p:blipFill>
        <p:spPr>
          <a:xfrm>
            <a:off x="8997352" y="1814037"/>
            <a:ext cx="2385006" cy="3079391"/>
          </a:xfrm>
          <a:prstGeom prst="rect">
            <a:avLst/>
          </a:prstGeom>
        </p:spPr>
      </p:pic>
      <p:sp>
        <p:nvSpPr>
          <p:cNvPr id="9" name="文本框 8"/>
          <p:cNvSpPr txBox="1"/>
          <p:nvPr/>
        </p:nvSpPr>
        <p:spPr>
          <a:xfrm>
            <a:off x="424070" y="1226534"/>
            <a:ext cx="11394327"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同学们，请大家齐读</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宪法第一章第一条</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的内容。</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398836" y="3711215"/>
            <a:ext cx="238500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提炼关键信息：</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454966" y="4431763"/>
            <a:ext cx="1678443" cy="461665"/>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微软雅黑" panose="020B0503020204020204" pitchFamily="34" charset="-122"/>
                <a:ea typeface="微软雅黑" panose="020B0503020204020204" pitchFamily="34" charset="-122"/>
              </a:rPr>
              <a:t>国家性质</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2698088" y="4431763"/>
            <a:ext cx="4308999" cy="461665"/>
          </a:xfrm>
          <a:prstGeom prst="rect">
            <a:avLst/>
          </a:prstGeom>
          <a:no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人民民主专政的社会主义国家</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424070" y="5134657"/>
            <a:ext cx="1678443" cy="461665"/>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根本制度：</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2698087" y="5152311"/>
            <a:ext cx="4308999" cy="461665"/>
          </a:xfrm>
          <a:prstGeom prst="rect">
            <a:avLst/>
          </a:prstGeom>
          <a:no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社会主义制度</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5" name="文本框 14"/>
          <p:cNvSpPr txBox="1"/>
          <p:nvPr/>
        </p:nvSpPr>
        <p:spPr>
          <a:xfrm>
            <a:off x="398836" y="5836080"/>
            <a:ext cx="4978234" cy="461665"/>
          </a:xfrm>
          <a:prstGeom prst="rect">
            <a:avLst/>
          </a:prstGeom>
          <a:solidFill>
            <a:schemeClr val="accent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微软雅黑" panose="020B0503020204020204" pitchFamily="34" charset="-122"/>
                <a:ea typeface="微软雅黑" panose="020B0503020204020204" pitchFamily="34" charset="-122"/>
              </a:rPr>
              <a:t>中国特色社会主义最本质特征</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5951645" y="5833295"/>
            <a:ext cx="3045708" cy="461665"/>
          </a:xfrm>
          <a:prstGeom prst="rect">
            <a:avLst/>
          </a:prstGeom>
          <a:noFill/>
          <a:ln w="6350">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prstClr val="black"/>
                </a:solidFill>
                <a:latin typeface="微软雅黑" panose="020B0503020204020204" pitchFamily="34" charset="-122"/>
                <a:ea typeface="微软雅黑" panose="020B0503020204020204" pitchFamily="34" charset="-122"/>
              </a:rPr>
              <a:t>中国共产党领导</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2" grpId="0" bldLvl="0" animBg="1"/>
      <p:bldP spid="13" grpId="0" bldLvl="0" animBg="1"/>
      <p:bldP spid="14" grpId="0" bldLvl="0" animBg="1"/>
      <p:bldP spid="15" grpId="0" bldLvl="0" animBg="1"/>
      <p:bldP spid="1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685853" y="3751466"/>
            <a:ext cx="1071433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800"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根本制度：</a:t>
            </a:r>
            <a:r>
              <a:rPr lang="zh-CN" altLang="en-US"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社会主义制度</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369695" y="1465580"/>
            <a:ext cx="8972550" cy="1076325"/>
          </a:xfrm>
          <a:prstGeom prst="rect">
            <a:avLst/>
          </a:prstGeom>
          <a:noFill/>
        </p:spPr>
        <p:txBody>
          <a:bodyPr wrap="square">
            <a:spAutoFit/>
          </a:bodyPr>
          <a:lstStyle/>
          <a:p>
            <a:r>
              <a:rPr kumimoji="0" lang="en-US" altLang="zh-CN" sz="3200" b="1" i="0" u="none" strike="noStrike" kern="1200" cap="none" spc="60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rPr>
              <a:t>2.</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我国的国家性质、根本制度、</a:t>
            </a:r>
            <a:r>
              <a:rPr lang="zh-CN" altLang="en-US" sz="3200" b="1" dirty="0">
                <a:solidFill>
                  <a:prstClr val="black"/>
                </a:solidFill>
                <a:latin typeface="微软雅黑" panose="020B0503020204020204" pitchFamily="34" charset="-122"/>
                <a:ea typeface="微软雅黑" panose="020B0503020204020204" pitchFamily="34" charset="-122"/>
                <a:sym typeface="+mn-ea"/>
              </a:rPr>
              <a:t>中国特色社会主义最本质特征</a:t>
            </a:r>
            <a:r>
              <a:rPr lang="zh-CN" altLang="en-US"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是什么？</a:t>
            </a:r>
            <a:r>
              <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P4</a:t>
            </a:r>
            <a:endParaRPr lang="en-US" altLang="zh-CN" sz="3200" b="1" spc="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0" name="标题 1"/>
          <p:cNvSpPr>
            <a:spLocks noGrp="1"/>
          </p:cNvSpPr>
          <p:nvPr>
            <p:ph type="title"/>
          </p:nvPr>
        </p:nvSpPr>
        <p:spPr>
          <a:xfrm>
            <a:off x="-3257112" y="304127"/>
            <a:ext cx="9153416" cy="594951"/>
          </a:xfrm>
        </p:spPr>
        <p:txBody>
          <a:bodyPr/>
          <a:lstStyle/>
          <a:p>
            <a:r>
              <a:rPr lang="zh-CN" altLang="en-US" dirty="0">
                <a:sym typeface="Arial" panose="020B0604020202020204" pitchFamily="34" charset="0"/>
              </a:rPr>
              <a:t>笔记区</a:t>
            </a:r>
            <a:endParaRPr lang="zh-CN" altLang="en-US" dirty="0">
              <a:sym typeface="Arial" panose="020B0604020202020204" pitchFamily="34" charset="0"/>
            </a:endParaRPr>
          </a:p>
        </p:txBody>
      </p:sp>
      <p:sp>
        <p:nvSpPr>
          <p:cNvPr id="6" name="矩形 5"/>
          <p:cNvSpPr/>
          <p:nvPr/>
        </p:nvSpPr>
        <p:spPr>
          <a:xfrm>
            <a:off x="779175" y="2598003"/>
            <a:ext cx="10456384" cy="953135"/>
          </a:xfrm>
          <a:prstGeom prst="rect">
            <a:avLst/>
          </a:prstGeom>
        </p:spPr>
        <p:txBody>
          <a:bodyPr wrap="square">
            <a:spAutoFit/>
          </a:bodyPr>
          <a:lstStyle/>
          <a:p>
            <a:pPr>
              <a:defRPr/>
            </a:pPr>
            <a:r>
              <a:rPr lang="zh-CN" altLang="en-US" sz="2800" b="1" noProof="0" dirty="0">
                <a:ln>
                  <a:noFill/>
                </a:ln>
                <a:solidFill>
                  <a:srgbClr val="FF0000"/>
                </a:solidFill>
                <a:effectLst/>
                <a:uLnTx/>
                <a:uFillTx/>
                <a:latin typeface="黑体" panose="02010609060101010101" charset="-122"/>
                <a:ea typeface="黑体" panose="02010609060101010101" charset="-122"/>
                <a:sym typeface="+mn-ea"/>
              </a:rPr>
              <a:t>国家性质：</a:t>
            </a:r>
            <a:r>
              <a:rPr lang="zh-CN" altLang="en-US" sz="2800" b="1"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人民民主专政的社会主义国家</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defRPr/>
            </a:pP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 name="文本框 1"/>
          <p:cNvSpPr txBox="1">
            <a:spLocks noChangeArrowheads="1"/>
          </p:cNvSpPr>
          <p:nvPr/>
        </p:nvSpPr>
        <p:spPr bwMode="auto">
          <a:xfrm>
            <a:off x="838888" y="4704601"/>
            <a:ext cx="10714330"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6858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6858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6858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b="1" noProof="0" dirty="0">
                <a:ln>
                  <a:noFill/>
                </a:ln>
                <a:solidFill>
                  <a:srgbClr val="FF0000"/>
                </a:solidFill>
                <a:effectLst/>
                <a:uLnTx/>
                <a:uFillTx/>
                <a:latin typeface="黑体" panose="02010609060101010101" charset="-122"/>
                <a:ea typeface="黑体" panose="02010609060101010101" charset="-122"/>
                <a:sym typeface="+mn-ea"/>
              </a:rPr>
              <a:t>中国特色社会主义最本质特征</a:t>
            </a:r>
            <a:r>
              <a:rPr kumimoji="0" lang="zh-CN" altLang="en-US" sz="2800"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rPr>
              <a:t>：</a:t>
            </a:r>
            <a:r>
              <a:rPr lang="zh-CN" altLang="en-US" b="1" dirty="0">
                <a:solidFill>
                  <a:prstClr val="black"/>
                </a:solidFill>
                <a:latin typeface="微软雅黑" panose="020B0503020204020204" pitchFamily="34" charset="-122"/>
                <a:ea typeface="微软雅黑" panose="020B0503020204020204" pitchFamily="34" charset="-122"/>
                <a:sym typeface="+mn-ea"/>
              </a:rPr>
              <a:t>中国共产党领导</a:t>
            </a:r>
            <a:endPar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75565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2800" b="1" i="0" u="none" strike="noStrike" kern="1200" cap="none" spc="0" normalizeH="0" baseline="0" noProof="0" dirty="0">
              <a:ln>
                <a:noFill/>
              </a:ln>
              <a:solidFill>
                <a:srgbClr val="595959"/>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13"/>
          <p:cNvPicPr>
            <a:picLocks noChangeAspect="1"/>
          </p:cNvPicPr>
          <p:nvPr/>
        </p:nvPicPr>
        <p:blipFill>
          <a:blip r:embed="rId1" cstate="print"/>
          <a:stretch>
            <a:fillRect/>
          </a:stretch>
        </p:blipFill>
        <p:spPr>
          <a:xfrm>
            <a:off x="1899516" y="1538434"/>
            <a:ext cx="7547459" cy="2837180"/>
          </a:xfrm>
          <a:prstGeom prst="rect">
            <a:avLst/>
          </a:prstGeom>
          <a:noFill/>
          <a:ln w="9525">
            <a:noFill/>
          </a:ln>
          <a:effectLst/>
          <a:scene3d>
            <a:camera prst="orthographicFront">
              <a:rot lat="0" lon="0" rev="0"/>
            </a:camera>
            <a:lightRig rig="chilly" dir="t">
              <a:rot lat="0" lon="0" rev="18480000"/>
            </a:lightRig>
          </a:scene3d>
          <a:sp3d prstMaterial="clear">
            <a:bevelT h="63500"/>
          </a:sp3d>
        </p:spPr>
      </p:pic>
      <p:pic>
        <p:nvPicPr>
          <p:cNvPr id="10" name="图片 13"/>
          <p:cNvPicPr>
            <a:picLocks noChangeAspect="1"/>
          </p:cNvPicPr>
          <p:nvPr/>
        </p:nvPicPr>
        <p:blipFill>
          <a:blip r:embed="rId1" cstate="print"/>
          <a:stretch>
            <a:fillRect/>
          </a:stretch>
        </p:blipFill>
        <p:spPr>
          <a:xfrm>
            <a:off x="1913495" y="3663937"/>
            <a:ext cx="7579526" cy="2759710"/>
          </a:xfrm>
          <a:prstGeom prst="rect">
            <a:avLst/>
          </a:prstGeom>
          <a:noFill/>
          <a:ln w="9525">
            <a:noFill/>
          </a:ln>
          <a:effectLst/>
          <a:scene3d>
            <a:camera prst="orthographicFront">
              <a:rot lat="0" lon="0" rev="0"/>
            </a:camera>
            <a:lightRig rig="chilly" dir="t">
              <a:rot lat="0" lon="0" rev="18480000"/>
            </a:lightRig>
          </a:scene3d>
          <a:sp3d prstMaterial="clear">
            <a:bevelT h="63500"/>
          </a:sp3d>
        </p:spPr>
      </p:pic>
      <p:sp>
        <p:nvSpPr>
          <p:cNvPr id="11" name="TextBox 15"/>
          <p:cNvSpPr/>
          <p:nvPr/>
        </p:nvSpPr>
        <p:spPr>
          <a:xfrm>
            <a:off x="2379100" y="2346803"/>
            <a:ext cx="2886431" cy="1431161"/>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00" b="1" i="1" u="none" strike="noStrike" kern="1200" cap="none" spc="0" normalizeH="0" baseline="0" noProof="0" dirty="0">
                <a:ln>
                  <a:noFill/>
                </a:ln>
                <a:solidFill>
                  <a:srgbClr val="FF0000"/>
                </a:solidFill>
                <a:effectLst/>
                <a:uLnTx/>
                <a:uFillTx/>
                <a:latin typeface="Adidas Unity" pitchFamily="2" charset="0"/>
                <a:ea typeface="微软雅黑" panose="020B0503020204020204" pitchFamily="34" charset="-122"/>
                <a:cs typeface="+mn-cs"/>
                <a:sym typeface="Times New Roman" panose="02020603050405020304" pitchFamily="18" charset="0"/>
              </a:rPr>
              <a:t> </a:t>
            </a:r>
            <a:r>
              <a:rPr kumimoji="0" lang="en-US" altLang="zh-CN" sz="2100" b="1" i="1"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工人阶级领导的</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（工人阶级是先进阶级的代表，中国共产党是</a:t>
            </a:r>
            <a:r>
              <a:rPr lang="zh-CN" altLang="en-US" sz="2100" b="1" dirty="0">
                <a:solidFill>
                  <a:srgbClr val="262626"/>
                </a:solidFill>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中国工人阶级的先锋队</a:t>
            </a:r>
            <a:r>
              <a:rPr kumimoji="0" lang="zh-CN" altLang="en-US"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a:t>
            </a:r>
            <a:endParaRPr kumimoji="0" lang="zh-CN" altLang="en-US" sz="18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2" name="TextBox 17"/>
          <p:cNvSpPr/>
          <p:nvPr/>
        </p:nvSpPr>
        <p:spPr>
          <a:xfrm>
            <a:off x="5934900" y="2263455"/>
            <a:ext cx="3496310" cy="175323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00" b="1" i="1" u="none" strike="noStrike" kern="1200" cap="none" spc="0" normalizeH="0" baseline="0" noProof="0" dirty="0">
                <a:ln>
                  <a:noFill/>
                </a:ln>
                <a:solidFill>
                  <a:srgbClr val="FF0000"/>
                </a:solidFill>
                <a:effectLst/>
                <a:uLnTx/>
                <a:uFillTx/>
                <a:latin typeface="Adidas Unity" pitchFamily="2" charset="0"/>
                <a:ea typeface="微软雅黑" panose="020B0503020204020204" pitchFamily="34" charset="-122"/>
                <a:cs typeface="+mn-cs"/>
                <a:sym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sym typeface="Times New Roman" panose="02020603050405020304" pitchFamily="18" charset="0"/>
              </a:rPr>
              <a:t>以工农联盟为基础</a:t>
            </a:r>
            <a:endParaRPr kumimoji="0" lang="zh-CN" altLang="en-US" sz="2400" b="1" i="0" u="none" strike="noStrike" kern="1200" cap="none" spc="0" normalizeH="0" baseline="0" noProof="0" dirty="0">
              <a:ln>
                <a:noFill/>
              </a:ln>
              <a:solidFill>
                <a:srgbClr val="FF0000"/>
              </a:solidFill>
              <a:effectLst/>
              <a:uLnTx/>
              <a:uFillTx/>
              <a:latin typeface="黑体" panose="02010609060101010101" charset="-122"/>
              <a:ea typeface="黑体" panose="02010609060101010101" charset="-122"/>
              <a:cs typeface="+mn-cs"/>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（工人农民结为联盟，构成新民主主义革命及爱国统一战线基础，壮大了对付敌人的力量）</a:t>
            </a:r>
            <a:endPar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3" name="TextBox 15"/>
          <p:cNvSpPr/>
          <p:nvPr/>
        </p:nvSpPr>
        <p:spPr>
          <a:xfrm>
            <a:off x="2528186" y="4611435"/>
            <a:ext cx="2922154" cy="1106805"/>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00" b="1" i="0" u="none" strike="noStrike" kern="1200" cap="none" spc="0" normalizeH="0" baseline="0" noProof="0" dirty="0">
                <a:ln>
                  <a:noFill/>
                </a:ln>
                <a:solidFill>
                  <a:srgbClr val="FF0000"/>
                </a:solidFill>
                <a:effectLst/>
                <a:uLnTx/>
                <a:uFillTx/>
                <a:latin typeface="Adidas Unity" pitchFamily="2" charset="0"/>
                <a:ea typeface="微软雅黑" panose="020B0503020204020204" pitchFamily="34" charset="-122"/>
                <a:cs typeface="+mn-cs"/>
                <a:sym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人民民主专政</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（对人民实行民主，对敌人实行专政）</a:t>
            </a:r>
            <a:endPar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4" name="TextBox 15"/>
          <p:cNvSpPr/>
          <p:nvPr/>
        </p:nvSpPr>
        <p:spPr>
          <a:xfrm>
            <a:off x="6171120" y="4578775"/>
            <a:ext cx="3023870" cy="1153160"/>
          </a:xfrm>
          <a:prstGeom prst="rect">
            <a:avLst/>
          </a:prstGeom>
          <a:noFill/>
          <a:ln w="9525">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100" b="1" i="1" u="none" strike="noStrike" kern="1200" cap="none" spc="0" normalizeH="0" baseline="0" noProof="0" dirty="0">
                <a:ln>
                  <a:noFill/>
                </a:ln>
                <a:solidFill>
                  <a:srgbClr val="FF0000"/>
                </a:solidFill>
                <a:effectLst/>
                <a:uLnTx/>
                <a:uFillTx/>
                <a:latin typeface="Adidas Unity" pitchFamily="2" charset="0"/>
                <a:ea typeface="微软雅黑" panose="020B0503020204020204" pitchFamily="34" charset="-122"/>
                <a:cs typeface="+mn-cs"/>
                <a:sym typeface="Times New Roman" panose="02020603050405020304" pitchFamily="18" charset="0"/>
              </a:rPr>
              <a:t>   </a:t>
            </a:r>
            <a:r>
              <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社会主义国家</a:t>
            </a:r>
            <a:endParaRPr kumimoji="0" lang="zh-CN" altLang="en-US" sz="2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262626"/>
                </a:solidFill>
                <a:effectLst/>
                <a:uLnTx/>
                <a:uFillTx/>
                <a:latin typeface="Adidas Unity" pitchFamily="2" charset="0"/>
                <a:ea typeface="微软雅黑" panose="020B0503020204020204" pitchFamily="34" charset="-122"/>
                <a:cs typeface="+mn-cs"/>
                <a:sym typeface="Times New Roman" panose="02020603050405020304" pitchFamily="18" charset="0"/>
              </a:rPr>
              <a:t> </a:t>
            </a:r>
            <a:r>
              <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rPr>
              <a:t>（与资本主义国家相对，人民利益高于一切）</a:t>
            </a:r>
            <a:endParaRPr kumimoji="0" lang="zh-CN" altLang="en-US" sz="2100" b="1" i="0" u="none" strike="noStrike" kern="120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Times New Roman" panose="02020603050405020304" pitchFamily="18" charset="0"/>
            </a:endParaRPr>
          </a:p>
        </p:txBody>
      </p:sp>
      <p:sp>
        <p:nvSpPr>
          <p:cNvPr id="15" name="文本框 14"/>
          <p:cNvSpPr txBox="1"/>
          <p:nvPr/>
        </p:nvSpPr>
        <p:spPr>
          <a:xfrm>
            <a:off x="398836" y="1036653"/>
            <a:ext cx="11394327"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内容解读：宪法第一章第一条</a:t>
            </a:r>
            <a:endParaRPr kumimoji="0" lang="zh-CN" altLang="en-US" sz="3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6" name="标题 2"/>
          <p:cNvSpPr txBox="1"/>
          <p:nvPr/>
        </p:nvSpPr>
        <p:spPr>
          <a:xfrm>
            <a:off x="1519291" y="376490"/>
            <a:ext cx="9153416" cy="594951"/>
          </a:xfrm>
          <a:prstGeom prst="rect">
            <a:avLst/>
          </a:prstGeom>
        </p:spPr>
        <p:txBody>
          <a:bodyPr>
            <a:noAutofit/>
          </a:bodyPr>
          <a:lstStyle>
            <a:lvl1pPr algn="ctr" defTabSz="914400" rtl="0" eaLnBrk="1" latinLnBrk="0" hangingPunct="1">
              <a:lnSpc>
                <a:spcPct val="90000"/>
              </a:lnSpc>
              <a:spcBef>
                <a:spcPct val="0"/>
              </a:spcBef>
              <a:buNone/>
              <a:defRPr sz="3600" b="1" kern="1200" spc="600">
                <a:solidFill>
                  <a:schemeClr val="accent1"/>
                </a:solidFill>
                <a:latin typeface="楷体" panose="02010609060101010101" pitchFamily="49" charset="-122"/>
                <a:ea typeface="楷体" panose="02010609060101010101" pitchFamily="49" charset="-122"/>
                <a:cs typeface="+mj-cs"/>
              </a:defRPr>
            </a:lvl1pPr>
          </a:lstStyle>
          <a:p>
            <a:r>
              <a:rPr lang="zh-CN" altLang="en-US" dirty="0">
                <a:sym typeface="Arial" panose="020B0604020202020204" pitchFamily="34" charset="0"/>
              </a:rPr>
              <a:t>探究二：为什么坚持共产党的领导</a:t>
            </a:r>
            <a:br>
              <a:rPr lang="zh-CN" altLang="en-US" dirty="0">
                <a:sym typeface="Arial" panose="020B0604020202020204" pitchFamily="34" charset="0"/>
              </a:rPr>
            </a:br>
            <a:endParaRPr lang="zh-CN" altLang="en-US" dirty="0">
              <a:sym typeface="Arial" panose="020B0604020202020204" pitchFamily="3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ppt_x</p:attrName>
                                        </p:attrNameLst>
                                      </p:cBhvr>
                                      <p:tavLst>
                                        <p:tav tm="0">
                                          <p:val>
                                            <p:strVal val="#ppt_x"/>
                                          </p:val>
                                        </p:tav>
                                        <p:tav tm="100000">
                                          <p:val>
                                            <p:strVal val="#ppt_x"/>
                                          </p:val>
                                        </p:tav>
                                      </p:tavLst>
                                    </p:anim>
                                    <p:anim calcmode="lin" valueType="num">
                                      <p:cBhvr>
                                        <p:cTn id="1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100000">
                                          <p:val>
                                            <p:strVal val="#ppt_x"/>
                                          </p:val>
                                        </p:tav>
                                      </p:tavLst>
                                    </p:anim>
                                    <p:anim calcmode="lin" valueType="num">
                                      <p:cBhvr>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0.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ags/tag11.xml><?xml version="1.0" encoding="utf-8"?>
<p:tagLst xmlns:p="http://schemas.openxmlformats.org/presentationml/2006/main">
  <p:tag name="KSO_WM_TEMPLATE_TOPIC_ID" val="2806177"/>
  <p:tag name="KSO_WM_TEMPLATE_OUTLINE_ID" val="15"/>
  <p:tag name="KSO_WM_TEMPLATE_SCENE_ID" val="1"/>
  <p:tag name="KSO_WM_TEMPLATE_JOB_ID" val="2"/>
  <p:tag name="KSO_WM_TEMPLATE_TOPIC_DEFAULT" val="1"/>
</p:tagLst>
</file>

<file path=ppt/tags/tag12.xml><?xml version="1.0" encoding="utf-8"?>
<p:tagLst xmlns:p="http://schemas.openxmlformats.org/presentationml/2006/main">
  <p:tag name="AS_UNIQUEID" val="380"/>
</p:tagLst>
</file>

<file path=ppt/tags/tag13.xml><?xml version="1.0" encoding="utf-8"?>
<p:tagLst xmlns:p="http://schemas.openxmlformats.org/presentationml/2006/main">
  <p:tag name="AS_UNIQUEID" val="381"/>
</p:tagLst>
</file>

<file path=ppt/tags/tag14.xml><?xml version="1.0" encoding="utf-8"?>
<p:tagLst xmlns:p="http://schemas.openxmlformats.org/presentationml/2006/main">
  <p:tag name="AS_UNIQUEID" val="382"/>
</p:tagLst>
</file>

<file path=ppt/tags/tag15.xml><?xml version="1.0" encoding="utf-8"?>
<p:tagLst xmlns:p="http://schemas.openxmlformats.org/presentationml/2006/main">
  <p:tag name="AS_UNIQUEID" val="383"/>
</p:tagLst>
</file>

<file path=ppt/tags/tag16.xml><?xml version="1.0" encoding="utf-8"?>
<p:tagLst xmlns:p="http://schemas.openxmlformats.org/presentationml/2006/main">
  <p:tag name="AS_UNIQUEID" val="384"/>
</p:tagLst>
</file>

<file path=ppt/tags/tag17.xml><?xml version="1.0" encoding="utf-8"?>
<p:tagLst xmlns:p="http://schemas.openxmlformats.org/presentationml/2006/main">
  <p:tag name="AS_UNIQUEID" val="385"/>
</p:tagLst>
</file>

<file path=ppt/tags/tag18.xml><?xml version="1.0" encoding="utf-8"?>
<p:tagLst xmlns:p="http://schemas.openxmlformats.org/presentationml/2006/main">
  <p:tag name="AS_UNIQUEID" val="386"/>
</p:tagLst>
</file>

<file path=ppt/tags/tag19.xml><?xml version="1.0" encoding="utf-8"?>
<p:tagLst xmlns:p="http://schemas.openxmlformats.org/presentationml/2006/main">
  <p:tag name="AS_UNIQUEID" val="387"/>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xml><?xml version="1.0" encoding="utf-8"?>
<p:tagLst xmlns:p="http://schemas.openxmlformats.org/presentationml/2006/main">
  <p:tag name="AS_UNIQUEID" val="388"/>
</p:tagLst>
</file>

<file path=ppt/tags/tag21.xml><?xml version="1.0" encoding="utf-8"?>
<p:tagLst xmlns:p="http://schemas.openxmlformats.org/presentationml/2006/main">
  <p:tag name="AS_UNIQUEID" val="389"/>
</p:tagLst>
</file>

<file path=ppt/tags/tag22.xml><?xml version="1.0" encoding="utf-8"?>
<p:tagLst xmlns:p="http://schemas.openxmlformats.org/presentationml/2006/main">
  <p:tag name="AS_UNIQUEID" val="227"/>
</p:tagLst>
</file>

<file path=ppt/tags/tag23.xml><?xml version="1.0" encoding="utf-8"?>
<p:tagLst xmlns:p="http://schemas.openxmlformats.org/presentationml/2006/main">
  <p:tag name="AS_UNIQUEID" val="228"/>
</p:tagLst>
</file>

<file path=ppt/tags/tag24.xml><?xml version="1.0" encoding="utf-8"?>
<p:tagLst xmlns:p="http://schemas.openxmlformats.org/presentationml/2006/main">
  <p:tag name="AS_UNIQUEID" val="229"/>
</p:tagLst>
</file>

<file path=ppt/tags/tag25.xml><?xml version="1.0" encoding="utf-8"?>
<p:tagLst xmlns:p="http://schemas.openxmlformats.org/presentationml/2006/main">
  <p:tag name="AS_UNIQUEID" val="230"/>
</p:tagLst>
</file>

<file path=ppt/tags/tag26.xml><?xml version="1.0" encoding="utf-8"?>
<p:tagLst xmlns:p="http://schemas.openxmlformats.org/presentationml/2006/main">
  <p:tag name="AS_UNIQUEID" val="231"/>
</p:tagLst>
</file>

<file path=ppt/tags/tag27.xml><?xml version="1.0" encoding="utf-8"?>
<p:tagLst xmlns:p="http://schemas.openxmlformats.org/presentationml/2006/main">
  <p:tag name="AS_UNIQUEID" val="232"/>
</p:tagLst>
</file>

<file path=ppt/tags/tag28.xml><?xml version="1.0" encoding="utf-8"?>
<p:tagLst xmlns:p="http://schemas.openxmlformats.org/presentationml/2006/main">
  <p:tag name="AS_UNIQUEID" val="233"/>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自定义 406">
      <a:dk1>
        <a:sysClr val="windowText" lastClr="000000"/>
      </a:dk1>
      <a:lt1>
        <a:sysClr val="window" lastClr="FFFFFF"/>
      </a:lt1>
      <a:dk2>
        <a:srgbClr val="44546A"/>
      </a:dk2>
      <a:lt2>
        <a:srgbClr val="FFFFFF"/>
      </a:lt2>
      <a:accent1>
        <a:srgbClr val="C00000"/>
      </a:accent1>
      <a:accent2>
        <a:srgbClr val="FF6600"/>
      </a:accent2>
      <a:accent3>
        <a:srgbClr val="FFFFFF"/>
      </a:accent3>
      <a:accent4>
        <a:srgbClr val="FFFFFF"/>
      </a:accent4>
      <a:accent5>
        <a:srgbClr val="4472C4"/>
      </a:accent5>
      <a:accent6>
        <a:srgbClr val="70AD47"/>
      </a:accent6>
      <a:hlink>
        <a:srgbClr val="0563C1"/>
      </a:hlink>
      <a:folHlink>
        <a:srgbClr val="954F72"/>
      </a:folHlink>
    </a:clrScheme>
    <a:fontScheme name="ivvpcelm">
      <a:majorFont>
        <a:latin typeface="Arial"/>
        <a:ea typeface="SimHei"/>
        <a:cs typeface=""/>
      </a:majorFont>
      <a:minorFont>
        <a:latin typeface="Arial"/>
        <a:ea typeface="Sim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7313</Words>
  <Application>WPS 演示</Application>
  <PresentationFormat>宽屏</PresentationFormat>
  <Paragraphs>516</Paragraphs>
  <Slides>47</Slides>
  <Notes>30</Notes>
  <HiddenSlides>0</HiddenSlides>
  <MMClips>3</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47</vt:i4>
      </vt:variant>
    </vt:vector>
  </HeadingPairs>
  <TitlesOfParts>
    <vt:vector size="73" baseType="lpstr">
      <vt:lpstr>Arial</vt:lpstr>
      <vt:lpstr>宋体</vt:lpstr>
      <vt:lpstr>Wingdings</vt:lpstr>
      <vt:lpstr>庞门正道标题体</vt:lpstr>
      <vt:lpstr>楷体</vt:lpstr>
      <vt:lpstr>Calibri</vt:lpstr>
      <vt:lpstr>仿宋_GB2312</vt:lpstr>
      <vt:lpstr>仿宋</vt:lpstr>
      <vt:lpstr>微软雅黑</vt:lpstr>
      <vt:lpstr>等线</vt:lpstr>
      <vt:lpstr>幼圆</vt:lpstr>
      <vt:lpstr>Arial</vt:lpstr>
      <vt:lpstr>汉仪大黑简</vt:lpstr>
      <vt:lpstr>黑体</vt:lpstr>
      <vt:lpstr>Calibri</vt:lpstr>
      <vt:lpstr>Adidas Unity</vt:lpstr>
      <vt:lpstr>Segoe Print</vt:lpstr>
      <vt:lpstr>Times New Roman</vt:lpstr>
      <vt:lpstr>Arial Unicode MS</vt:lpstr>
      <vt:lpstr>方正粗黑宋简体</vt:lpstr>
      <vt:lpstr>楷体_GB2312</vt:lpstr>
      <vt:lpstr>Wingdings</vt:lpstr>
      <vt:lpstr>Microsoft YaHei UI</vt:lpstr>
      <vt:lpstr>华文隶书</vt:lpstr>
      <vt:lpstr>Office 主题</vt:lpstr>
      <vt:lpstr>自定义设计方案</vt:lpstr>
      <vt:lpstr>PowerPoint 演示文稿</vt:lpstr>
      <vt:lpstr>PowerPoint 演示文稿</vt:lpstr>
      <vt:lpstr>PowerPoint 演示文稿</vt:lpstr>
      <vt:lpstr>坚持中国共产党领导</vt:lpstr>
      <vt:lpstr>探究一 党领导地位的确定</vt:lpstr>
      <vt:lpstr>笔记区</vt:lpstr>
      <vt:lpstr>探究二：为什么坚持共产党的领导 </vt:lpstr>
      <vt:lpstr>笔记区</vt:lpstr>
      <vt:lpstr>PowerPoint 演示文稿</vt:lpstr>
      <vt:lpstr>探究二：为什么坚持共产党的领导 </vt:lpstr>
      <vt:lpstr>探究二：为什么坚持共产党的领导 </vt:lpstr>
      <vt:lpstr>笔记区 </vt:lpstr>
      <vt:lpstr> </vt:lpstr>
      <vt:lpstr>PowerPoint 演示文稿</vt:lpstr>
      <vt:lpstr>笔记区</vt:lpstr>
      <vt:lpstr>国家权力属于人民</vt:lpstr>
      <vt:lpstr>探究四：国家权力属于人民</vt:lpstr>
      <vt:lpstr>笔记区</vt:lpstr>
      <vt:lpstr>探究四：国家权力属于人民</vt:lpstr>
      <vt:lpstr>探究四：国家权力属于人民</vt:lpstr>
      <vt:lpstr>探究四：国家权力属于人民</vt:lpstr>
      <vt:lpstr>探究四：国家权力属于人民</vt:lpstr>
      <vt:lpstr>探究四：国家权力属于人民 </vt:lpstr>
      <vt:lpstr>PowerPoint 演示文稿</vt:lpstr>
      <vt:lpstr>国家尊重和保障人权</vt:lpstr>
      <vt:lpstr>探究五：人权</vt:lpstr>
      <vt:lpstr>探究六：国家如何保障人权 </vt:lpstr>
      <vt:lpstr>PowerPoint 演示文稿</vt:lpstr>
      <vt:lpstr>PowerPoint 演示文稿</vt:lpstr>
      <vt:lpstr>PowerPoint 演示文稿</vt:lpstr>
      <vt:lpstr>PowerPoint 演示文稿</vt:lpstr>
      <vt:lpstr>PowerPoint 演示文稿</vt:lpstr>
      <vt:lpstr>PowerPoint 演示文稿</vt:lpstr>
      <vt:lpstr>探究六：国家如何保障人权 </vt:lpstr>
      <vt:lpstr>探究六：国家如何保障人权 </vt:lpstr>
      <vt:lpstr>探究六：国家如何保障人权 </vt:lpstr>
      <vt:lpstr>探究六：国家如何保障人权 </vt:lpstr>
      <vt:lpstr>探究六：国家如何保障人权 </vt:lpstr>
      <vt:lpstr>笔记区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稻壳儿</Company>
  <LinksUpToDate>false</LinksUpToDate>
  <SharedDoc>false</SharedDoc>
  <HyperlinksChanged>false</HyperlinksChanged>
  <AppVersion>14.0000</AppVersion>
  <Manager>尘电</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dc:creator>
  <dc:description>尘电</dc:description>
  <cp:lastModifiedBy>温</cp:lastModifiedBy>
  <cp:revision>237</cp:revision>
  <dcterms:created xsi:type="dcterms:W3CDTF">2017-11-09T01:47:00Z</dcterms:created>
  <dcterms:modified xsi:type="dcterms:W3CDTF">2021-03-04T06:45:48Z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2052-11.1.0.9739</vt:lpwstr>
  </property>
</Properties>
</file>